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470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16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6438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076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95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0113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888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44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49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77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3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37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05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5292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228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265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5162C-524C-463B-AC59-6DA48D1C5064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1FDCD8-0F74-4219-BCA2-C687E89B883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6909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542814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/>
              <a:t/>
            </a:r>
            <a:br>
              <a:rPr lang="de-DE" dirty="0"/>
            </a:br>
            <a:r>
              <a:rPr lang="en-US" dirty="0"/>
              <a:t> </a:t>
            </a:r>
            <a:r>
              <a:rPr lang="en-US" b="1" i="1" dirty="0"/>
              <a:t>The Oxford Handbook of Lexicography </a:t>
            </a:r>
            <a:endParaRPr lang="de-D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151276"/>
            <a:ext cx="9144000" cy="3558617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 algn="ctr"/>
            <a:r>
              <a:rPr lang="en-GB" dirty="0" smtClean="0"/>
              <a:t> </a:t>
            </a:r>
            <a:r>
              <a:rPr lang="en-GB" b="1" dirty="0" smtClean="0"/>
              <a:t>Part III: Specialist dictionaries </a:t>
            </a:r>
            <a:endParaRPr lang="en-GB" dirty="0" smtClean="0"/>
          </a:p>
          <a:p>
            <a:pPr algn="ctr"/>
            <a:r>
              <a:rPr lang="en-GB" b="1" dirty="0" smtClean="0"/>
              <a:t>Chapter 20: Etymological dictionaries </a:t>
            </a:r>
          </a:p>
          <a:p>
            <a:pPr algn="ctr"/>
            <a:r>
              <a:rPr lang="en-GB" b="1" u="sng" dirty="0" smtClean="0"/>
              <a:t>Underlying definition of etymology </a:t>
            </a:r>
          </a:p>
          <a:p>
            <a:endParaRPr lang="en-GB" b="1" u="sng" dirty="0" smtClean="0"/>
          </a:p>
          <a:p>
            <a:pPr algn="ctr"/>
            <a:r>
              <a:rPr lang="en-GB" b="1" dirty="0" smtClean="0"/>
              <a:t>Presentation of </a:t>
            </a:r>
            <a:r>
              <a:rPr lang="de-DE" b="1" dirty="0" smtClean="0"/>
              <a:t>Flavia Monarchi</a:t>
            </a:r>
            <a:r>
              <a:rPr lang="de-DE" dirty="0" smtClean="0"/>
              <a:t> </a:t>
            </a:r>
          </a:p>
          <a:p>
            <a:pPr algn="ctr"/>
            <a:r>
              <a:rPr lang="de-DE" b="1" dirty="0" smtClean="0"/>
              <a:t>Budapest 03.05.2016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0" y="5345940"/>
            <a:ext cx="22860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64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What is the etymology shown in an etymological dictionary</a:t>
            </a:r>
            <a:r>
              <a:rPr lang="de-DE" b="1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Two possible definitions:</a:t>
            </a:r>
          </a:p>
          <a:p>
            <a:pPr marL="0" indent="0" algn="just">
              <a:buNone/>
            </a:pPr>
            <a:endParaRPr lang="en-GB" dirty="0" smtClean="0"/>
          </a:p>
          <a:p>
            <a:pPr marL="457200" lvl="1" indent="0" algn="just">
              <a:buNone/>
            </a:pPr>
            <a:r>
              <a:rPr lang="en-GB" dirty="0" smtClean="0">
                <a:sym typeface="Wingdings" panose="05000000000000000000" pitchFamily="2" charset="2"/>
              </a:rPr>
              <a:t>1.	The etymology is a linguistic branch which is involved in 	determining the 		</a:t>
            </a:r>
            <a:r>
              <a:rPr lang="en-GB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origin of the lexicon </a:t>
            </a:r>
            <a:r>
              <a:rPr lang="en-GB" dirty="0" smtClean="0">
                <a:sym typeface="Wingdings" panose="05000000000000000000" pitchFamily="2" charset="2"/>
              </a:rPr>
              <a:t>of a given language (from 	</a:t>
            </a:r>
            <a:r>
              <a:rPr lang="en-GB" i="1" dirty="0" smtClean="0">
                <a:sym typeface="Wingdings" panose="05000000000000000000" pitchFamily="2" charset="2"/>
              </a:rPr>
              <a:t>Oxford English Dictionary = 	OED</a:t>
            </a:r>
            <a:r>
              <a:rPr lang="en-GB" dirty="0" smtClean="0">
                <a:sym typeface="Wingdings" panose="05000000000000000000" pitchFamily="2" charset="2"/>
              </a:rPr>
              <a:t>).</a:t>
            </a:r>
          </a:p>
          <a:p>
            <a:pPr marL="457200" lvl="1" indent="0" algn="just">
              <a:buNone/>
            </a:pPr>
            <a:endParaRPr lang="en-GB" dirty="0" smtClean="0">
              <a:sym typeface="Wingdings" panose="05000000000000000000" pitchFamily="2" charset="2"/>
            </a:endParaRPr>
          </a:p>
          <a:p>
            <a:pPr marL="457200" lvl="1" indent="0" algn="just">
              <a:buNone/>
            </a:pPr>
            <a:r>
              <a:rPr lang="en-GB" dirty="0" smtClean="0">
                <a:sym typeface="Wingdings" panose="05000000000000000000" pitchFamily="2" charset="2"/>
              </a:rPr>
              <a:t>2.	</a:t>
            </a:r>
            <a:r>
              <a:rPr lang="en-GB" dirty="0" smtClean="0">
                <a:sym typeface="Wingdings" panose="05000000000000000000" pitchFamily="2" charset="2"/>
              </a:rPr>
              <a:t>The etymology </a:t>
            </a:r>
            <a:r>
              <a:rPr lang="en-GB" dirty="0" smtClean="0">
                <a:sym typeface="Wingdings" panose="05000000000000000000" pitchFamily="2" charset="2"/>
              </a:rPr>
              <a:t>is </a:t>
            </a:r>
            <a:r>
              <a:rPr lang="en-GB" dirty="0" smtClean="0">
                <a:sym typeface="Wingdings" panose="05000000000000000000" pitchFamily="2" charset="2"/>
              </a:rPr>
              <a:t>the linguistic branch in which the </a:t>
            </a:r>
            <a:r>
              <a:rPr lang="en-GB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origin</a:t>
            </a:r>
            <a:r>
              <a:rPr lang="en-GB" b="1" dirty="0" smtClean="0">
                <a:sym typeface="Wingdings" panose="05000000000000000000" pitchFamily="2" charset="2"/>
              </a:rPr>
              <a:t> </a:t>
            </a:r>
            <a:r>
              <a:rPr lang="en-GB" dirty="0" smtClean="0">
                <a:sym typeface="Wingdings" panose="05000000000000000000" pitchFamily="2" charset="2"/>
              </a:rPr>
              <a:t>and the </a:t>
            </a:r>
            <a:r>
              <a:rPr lang="en-GB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history</a:t>
            </a:r>
            <a:r>
              <a:rPr lang="en-GB" dirty="0" smtClean="0">
                <a:sym typeface="Wingdings" panose="05000000000000000000" pitchFamily="2" charset="2"/>
              </a:rPr>
              <a:t> of 	</a:t>
            </a:r>
            <a:r>
              <a:rPr lang="en-GB" dirty="0" smtClean="0">
                <a:sym typeface="Wingdings" panose="05000000000000000000" pitchFamily="2" charset="2"/>
              </a:rPr>
              <a:t>words are described and defined by the etymologists (</a:t>
            </a:r>
            <a:r>
              <a:rPr lang="en-GB" dirty="0" smtClean="0">
                <a:sym typeface="Wingdings" panose="05000000000000000000" pitchFamily="2" charset="2"/>
              </a:rPr>
              <a:t>from 	</a:t>
            </a:r>
            <a:r>
              <a:rPr lang="en-GB" i="1" dirty="0" smtClean="0">
                <a:sym typeface="Wingdings" panose="05000000000000000000" pitchFamily="2" charset="2"/>
              </a:rPr>
              <a:t>Dictionary of </a:t>
            </a:r>
            <a:r>
              <a:rPr lang="en-GB" i="1" dirty="0" smtClean="0">
                <a:sym typeface="Wingdings" panose="05000000000000000000" pitchFamily="2" charset="2"/>
              </a:rPr>
              <a:t>	</a:t>
            </a:r>
            <a:r>
              <a:rPr lang="en-GB" i="1" dirty="0" err="1" smtClean="0">
                <a:sym typeface="Wingdings" panose="05000000000000000000" pitchFamily="2" charset="2"/>
              </a:rPr>
              <a:t>Hystorical</a:t>
            </a:r>
            <a:r>
              <a:rPr lang="en-GB" i="1" dirty="0" smtClean="0">
                <a:sym typeface="Wingdings" panose="05000000000000000000" pitchFamily="2" charset="2"/>
              </a:rPr>
              <a:t> </a:t>
            </a:r>
            <a:r>
              <a:rPr lang="en-GB" i="1" dirty="0" smtClean="0">
                <a:sym typeface="Wingdings" panose="05000000000000000000" pitchFamily="2" charset="2"/>
              </a:rPr>
              <a:t>and Comparative Linguistics = </a:t>
            </a:r>
            <a:r>
              <a:rPr lang="en-GB" i="1" dirty="0" smtClean="0"/>
              <a:t>DHCL </a:t>
            </a:r>
            <a:r>
              <a:rPr lang="en-GB" i="1" dirty="0" smtClean="0">
                <a:sym typeface="Wingdings" panose="05000000000000000000" pitchFamily="2" charset="2"/>
              </a:rPr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126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66670" y="643944"/>
            <a:ext cx="10787130" cy="5533019"/>
          </a:xfrm>
        </p:spPr>
        <p:txBody>
          <a:bodyPr>
            <a:normAutofit lnSpcReduction="10000"/>
          </a:bodyPr>
          <a:lstStyle/>
          <a:p>
            <a:r>
              <a:rPr lang="en-GB" i="1" dirty="0" smtClean="0"/>
              <a:t>Dictionary of lexicography </a:t>
            </a:r>
            <a:r>
              <a:rPr lang="en-GB" dirty="0" smtClean="0"/>
              <a:t>(</a:t>
            </a:r>
            <a:r>
              <a:rPr lang="en-GB" i="1" dirty="0" err="1" smtClean="0"/>
              <a:t>DLex</a:t>
            </a:r>
            <a:r>
              <a:rPr lang="en-GB" dirty="0" smtClean="0"/>
              <a:t>) </a:t>
            </a:r>
            <a:r>
              <a:rPr lang="en-GB" dirty="0" smtClean="0">
                <a:sym typeface="Wingdings" panose="05000000000000000000" pitchFamily="2" charset="2"/>
              </a:rPr>
              <a:t> the majority of etymological dictionaries chooses the </a:t>
            </a:r>
            <a:r>
              <a:rPr lang="en-GB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second option</a:t>
            </a:r>
            <a:r>
              <a:rPr lang="en-GB" dirty="0" smtClean="0"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endParaRPr lang="en-GB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GB" dirty="0" smtClean="0"/>
              <a:t>“…but often its whole history or ‘curriculum vitae’ is documented”.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Baldinger’s</a:t>
            </a:r>
            <a:r>
              <a:rPr lang="en-GB" dirty="0" smtClean="0"/>
              <a:t> opinion </a:t>
            </a:r>
            <a:r>
              <a:rPr lang="en-GB" dirty="0" smtClean="0"/>
              <a:t>(1959: 239)</a:t>
            </a:r>
            <a:r>
              <a:rPr lang="en-GB" dirty="0" smtClean="0">
                <a:sym typeface="Wingdings" panose="05000000000000000000" pitchFamily="2" charset="2"/>
              </a:rPr>
              <a:t> history-oriented definition of etymology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Examples of dictionaries</a:t>
            </a:r>
            <a:r>
              <a:rPr lang="en-GB" b="1" dirty="0" smtClean="0">
                <a:sym typeface="Wingdings" panose="05000000000000000000" pitchFamily="2" charset="2"/>
              </a:rPr>
              <a:t>: </a:t>
            </a:r>
            <a:r>
              <a:rPr lang="en-GB" i="1" dirty="0" smtClean="0"/>
              <a:t>FEW</a:t>
            </a:r>
            <a:r>
              <a:rPr lang="en-GB" dirty="0" smtClean="0"/>
              <a:t>, the </a:t>
            </a:r>
            <a:r>
              <a:rPr lang="en-GB" i="1" dirty="0" smtClean="0"/>
              <a:t>LEI</a:t>
            </a:r>
            <a:r>
              <a:rPr lang="en-GB" dirty="0" smtClean="0"/>
              <a:t>, and the </a:t>
            </a:r>
            <a:r>
              <a:rPr lang="en-GB" i="1" dirty="0" err="1" smtClean="0"/>
              <a:t>Dictionnaire</a:t>
            </a:r>
            <a:r>
              <a:rPr lang="en-GB" i="1" dirty="0" smtClean="0"/>
              <a:t> </a:t>
            </a:r>
            <a:r>
              <a:rPr lang="en-GB" i="1" dirty="0" err="1" smtClean="0"/>
              <a:t>Étymologique</a:t>
            </a:r>
            <a:r>
              <a:rPr lang="en-GB" i="1" dirty="0" smtClean="0"/>
              <a:t> de </a:t>
            </a:r>
            <a:r>
              <a:rPr lang="en-GB" i="1" dirty="0" err="1" smtClean="0"/>
              <a:t>l’Ancien</a:t>
            </a:r>
            <a:r>
              <a:rPr lang="en-GB" i="1" dirty="0" smtClean="0"/>
              <a:t> </a:t>
            </a:r>
            <a:r>
              <a:rPr lang="en-GB" i="1" dirty="0" err="1" smtClean="0"/>
              <a:t>Français</a:t>
            </a:r>
            <a:r>
              <a:rPr lang="en-GB" i="1" dirty="0" smtClean="0"/>
              <a:t> </a:t>
            </a:r>
            <a:r>
              <a:rPr lang="en-GB" dirty="0" smtClean="0"/>
              <a:t>(</a:t>
            </a:r>
            <a:r>
              <a:rPr lang="en-GB" i="1" dirty="0" smtClean="0"/>
              <a:t>DEAF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>
              <a:sym typeface="Wingdings" panose="05000000000000000000" pitchFamily="2" charset="2"/>
            </a:endParaRPr>
          </a:p>
          <a:p>
            <a:r>
              <a:rPr lang="en-GB" i="1" dirty="0" smtClean="0"/>
              <a:t>Oxford Dictionary of English Etymology </a:t>
            </a:r>
            <a:r>
              <a:rPr lang="en-GB" dirty="0" smtClean="0"/>
              <a:t>(</a:t>
            </a:r>
            <a:r>
              <a:rPr lang="en-GB" i="1" dirty="0" smtClean="0"/>
              <a:t>ODEE</a:t>
            </a:r>
            <a:r>
              <a:rPr lang="en-GB" dirty="0" smtClean="0"/>
              <a:t>) = </a:t>
            </a:r>
            <a:r>
              <a:rPr lang="en-GB" b="1" dirty="0" smtClean="0">
                <a:solidFill>
                  <a:srgbClr val="C00000"/>
                </a:solidFill>
              </a:rPr>
              <a:t>not only information on history </a:t>
            </a:r>
            <a:r>
              <a:rPr lang="en-GB" dirty="0" smtClean="0">
                <a:solidFill>
                  <a:srgbClr val="C00000"/>
                </a:solidFill>
              </a:rPr>
              <a:t>of headwords</a:t>
            </a:r>
            <a:r>
              <a:rPr lang="en-GB" dirty="0" smtClean="0"/>
              <a:t>, but also the </a:t>
            </a:r>
            <a:r>
              <a:rPr lang="en-GB" b="1" dirty="0" smtClean="0">
                <a:solidFill>
                  <a:srgbClr val="C00000"/>
                </a:solidFill>
              </a:rPr>
              <a:t>semantic development</a:t>
            </a:r>
            <a:r>
              <a:rPr lang="en-GB" b="1" dirty="0" smtClean="0"/>
              <a:t>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Example</a:t>
            </a:r>
            <a:r>
              <a:rPr lang="en-GB" b="1" dirty="0" smtClean="0"/>
              <a:t>: </a:t>
            </a:r>
            <a:r>
              <a:rPr lang="en-GB" dirty="0" smtClean="0"/>
              <a:t>the substantive </a:t>
            </a:r>
            <a:r>
              <a:rPr lang="en-GB" i="1" dirty="0" smtClean="0"/>
              <a:t>PIRATE</a:t>
            </a:r>
            <a:r>
              <a:rPr lang="en-GB" dirty="0" smtClean="0"/>
              <a:t>  (Latin PĪRĀTA), and is </a:t>
            </a:r>
            <a:r>
              <a:rPr lang="en-GB" i="1" dirty="0" smtClean="0">
                <a:solidFill>
                  <a:srgbClr val="C00000"/>
                </a:solidFill>
              </a:rPr>
              <a:t>curriculum vitae </a:t>
            </a:r>
            <a:r>
              <a:rPr lang="en-GB" i="1" dirty="0" smtClean="0"/>
              <a:t>from ‘sea-robber’ in the 15th century via ‘marauder’ (16th century) to ‘(literary or other) </a:t>
            </a:r>
            <a:r>
              <a:rPr lang="en-GB" dirty="0" smtClean="0"/>
              <a:t>plunderer’ in the 18th century. 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					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				</a:t>
            </a:r>
            <a:endParaRPr lang="de-DE" dirty="0" smtClean="0">
              <a:sym typeface="Wingdings" panose="05000000000000000000" pitchFamily="2" charset="2"/>
            </a:endParaRPr>
          </a:p>
          <a:p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2243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962140" y="2009105"/>
            <a:ext cx="587276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400" dirty="0" err="1" smtClean="0"/>
              <a:t>Thank</a:t>
            </a:r>
            <a:r>
              <a:rPr lang="de-DE" sz="3400" dirty="0" smtClean="0"/>
              <a:t> </a:t>
            </a:r>
            <a:r>
              <a:rPr lang="de-DE" sz="3400" dirty="0" err="1" smtClean="0"/>
              <a:t>you</a:t>
            </a:r>
            <a:r>
              <a:rPr lang="de-DE" sz="3400" dirty="0" smtClean="0"/>
              <a:t> </a:t>
            </a:r>
            <a:r>
              <a:rPr lang="de-DE" sz="3400" dirty="0" err="1" smtClean="0"/>
              <a:t>for</a:t>
            </a:r>
            <a:r>
              <a:rPr lang="de-DE" sz="3400" dirty="0" smtClean="0"/>
              <a:t> </a:t>
            </a:r>
            <a:r>
              <a:rPr lang="de-DE" sz="3400" dirty="0" err="1" smtClean="0"/>
              <a:t>your</a:t>
            </a:r>
            <a:r>
              <a:rPr lang="de-DE" sz="3400" dirty="0" smtClean="0"/>
              <a:t> </a:t>
            </a:r>
            <a:r>
              <a:rPr lang="de-DE" sz="3400" dirty="0" err="1" smtClean="0"/>
              <a:t>attention</a:t>
            </a:r>
            <a:r>
              <a:rPr lang="de-DE" sz="3400" dirty="0" smtClean="0"/>
              <a:t>! </a:t>
            </a:r>
          </a:p>
          <a:p>
            <a:pPr algn="ctr"/>
            <a:r>
              <a:rPr lang="de-DE" sz="3400" dirty="0" smtClean="0">
                <a:sym typeface="Wingdings" panose="05000000000000000000" pitchFamily="2" charset="2"/>
              </a:rPr>
              <a:t></a:t>
            </a:r>
            <a:endParaRPr lang="de-DE" sz="3400" dirty="0"/>
          </a:p>
        </p:txBody>
      </p:sp>
    </p:spTree>
    <p:extLst>
      <p:ext uri="{BB962C8B-B14F-4D97-AF65-F5344CB8AC3E}">
        <p14:creationId xmlns:p14="http://schemas.microsoft.com/office/powerpoint/2010/main" val="118345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171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Sfaccettatura</vt:lpstr>
      <vt:lpstr>  The Oxford Handbook of Lexicography </vt:lpstr>
      <vt:lpstr>What is the etymology shown in an etymological dictionary?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Oxford Handbook of Lexicography </dc:title>
  <dc:creator>Flavia Monarchi</dc:creator>
  <cp:lastModifiedBy>Flavia Monarchi</cp:lastModifiedBy>
  <cp:revision>16</cp:revision>
  <dcterms:created xsi:type="dcterms:W3CDTF">2016-04-30T13:21:41Z</dcterms:created>
  <dcterms:modified xsi:type="dcterms:W3CDTF">2016-05-04T14:09:34Z</dcterms:modified>
</cp:coreProperties>
</file>