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33B80-2261-4569-AFD5-16E98A5E16CF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67946-630F-461E-9215-72C99AAC952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33B80-2261-4569-AFD5-16E98A5E16CF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67946-630F-461E-9215-72C99AAC952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33B80-2261-4569-AFD5-16E98A5E16CF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67946-630F-461E-9215-72C99AAC952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33B80-2261-4569-AFD5-16E98A5E16CF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67946-630F-461E-9215-72C99AAC952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33B80-2261-4569-AFD5-16E98A5E16CF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67946-630F-461E-9215-72C99AAC952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33B80-2261-4569-AFD5-16E98A5E16CF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67946-630F-461E-9215-72C99AAC952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33B80-2261-4569-AFD5-16E98A5E16CF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67946-630F-461E-9215-72C99AAC952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33B80-2261-4569-AFD5-16E98A5E16CF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67946-630F-461E-9215-72C99AAC952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33B80-2261-4569-AFD5-16E98A5E16CF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67946-630F-461E-9215-72C99AAC952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33B80-2261-4569-AFD5-16E98A5E16CF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67946-630F-461E-9215-72C99AAC9523}" type="slidenum">
              <a:rPr lang="it-IT" smtClean="0"/>
              <a:t>‹N›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33B80-2261-4569-AFD5-16E98A5E16CF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367946-630F-461E-9215-72C99AAC9523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9367946-630F-461E-9215-72C99AAC9523}" type="slidenum">
              <a:rPr lang="it-IT" smtClean="0"/>
              <a:t>‹N›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AF33B80-2261-4569-AFD5-16E98A5E16CF}" type="datetimeFigureOut">
              <a:rPr lang="it-IT" smtClean="0"/>
              <a:t>01/05/2016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543800" cy="2736304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 err="1" smtClean="0"/>
              <a:t>Explanatory</a:t>
            </a:r>
            <a:r>
              <a:rPr lang="it-IT" b="1" dirty="0" smtClean="0"/>
              <a:t> </a:t>
            </a:r>
            <a:r>
              <a:rPr lang="it-IT" b="1" dirty="0" err="1" smtClean="0"/>
              <a:t>Combinatory</a:t>
            </a:r>
            <a:r>
              <a:rPr lang="it-IT" b="1" dirty="0" smtClean="0"/>
              <a:t> Dictionary (ECD)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85800" y="4005064"/>
            <a:ext cx="6461760" cy="163373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000" dirty="0" err="1" smtClean="0">
                <a:solidFill>
                  <a:schemeClr val="tx1"/>
                </a:solidFill>
              </a:rPr>
              <a:t>Mel’čuk</a:t>
            </a:r>
            <a:r>
              <a:rPr lang="en-US" sz="2000" dirty="0" smtClean="0">
                <a:solidFill>
                  <a:schemeClr val="tx1"/>
                </a:solidFill>
              </a:rPr>
              <a:t>, Igor (2013): </a:t>
            </a:r>
            <a:r>
              <a:rPr lang="en-US" sz="2000" i="1" dirty="0" smtClean="0">
                <a:solidFill>
                  <a:schemeClr val="tx1"/>
                </a:solidFill>
              </a:rPr>
              <a:t>Semantics. From Meaning to Text, vol. 2, Amsterdam/Philadelphia: John Benjamins Publishing Company</a:t>
            </a: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Stefano </a:t>
            </a:r>
            <a:r>
              <a:rPr lang="en-US" sz="2000" dirty="0" err="1" smtClean="0">
                <a:solidFill>
                  <a:schemeClr val="tx1"/>
                </a:solidFill>
              </a:rPr>
              <a:t>Angelucci</a:t>
            </a:r>
            <a:r>
              <a:rPr lang="en-US" sz="2000" dirty="0" smtClean="0">
                <a:solidFill>
                  <a:schemeClr val="tx1"/>
                </a:solidFill>
              </a:rPr>
              <a:t> and </a:t>
            </a:r>
            <a:r>
              <a:rPr lang="en-US" sz="2000" dirty="0" err="1" smtClean="0">
                <a:solidFill>
                  <a:schemeClr val="tx1"/>
                </a:solidFill>
              </a:rPr>
              <a:t>Amélie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Daloz</a:t>
            </a:r>
            <a:endParaRPr lang="it-IT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54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err="1" smtClean="0"/>
              <a:t>Conclusion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2800" dirty="0" smtClean="0"/>
              <a:t>In a nutshell, the </a:t>
            </a:r>
            <a:r>
              <a:rPr lang="en-US" sz="2800" b="1" dirty="0" smtClean="0"/>
              <a:t>ECD</a:t>
            </a:r>
            <a:r>
              <a:rPr lang="en-US" sz="2800" dirty="0" smtClean="0"/>
              <a:t> is an active phrasal dictionary, based on the semantics of the LUs treated and stressing their restricted </a:t>
            </a:r>
            <a:r>
              <a:rPr lang="en-US" sz="2800" dirty="0" err="1" smtClean="0"/>
              <a:t>cooccurrence</a:t>
            </a:r>
            <a:r>
              <a:rPr lang="en-US" sz="2800" dirty="0" smtClean="0"/>
              <a:t>; its unit of description is a lexical unit, that is, a word or an idiom, taken in one particular sense (rather than a </a:t>
            </a:r>
            <a:r>
              <a:rPr lang="en-US" sz="2800" dirty="0" err="1" smtClean="0"/>
              <a:t>polysemous</a:t>
            </a:r>
            <a:r>
              <a:rPr lang="en-US" sz="2800" dirty="0" smtClean="0"/>
              <a:t> word, as in all current dictionaries)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870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err="1" smtClean="0"/>
              <a:t>Introduction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/>
              <a:t>The lexicon of a language (</a:t>
            </a:r>
            <a:r>
              <a:rPr lang="en-US" sz="2800" b="1" cap="small" dirty="0" smtClean="0"/>
              <a:t>L</a:t>
            </a:r>
            <a:r>
              <a:rPr lang="en-US" sz="2800" dirty="0" smtClean="0"/>
              <a:t>) is the set of all minimal lexical signs of </a:t>
            </a:r>
            <a:r>
              <a:rPr lang="en-US" sz="2800" b="1" dirty="0" smtClean="0"/>
              <a:t>L</a:t>
            </a:r>
            <a:r>
              <a:rPr lang="en-US" sz="2800" dirty="0" smtClean="0"/>
              <a:t>: roughly, it is the set of </a:t>
            </a:r>
            <a:r>
              <a:rPr lang="en-US" sz="2800" b="1" dirty="0" smtClean="0"/>
              <a:t>L</a:t>
            </a:r>
            <a:r>
              <a:rPr lang="en-US" sz="2800" dirty="0" smtClean="0"/>
              <a:t>’s lexical units [= LUs]</a:t>
            </a:r>
          </a:p>
          <a:p>
            <a:pPr algn="just"/>
            <a:r>
              <a:rPr lang="en-US" sz="2800" dirty="0" smtClean="0"/>
              <a:t>Thus, a lexicon of </a:t>
            </a:r>
            <a:r>
              <a:rPr lang="en-US" sz="2800" b="1" dirty="0" smtClean="0"/>
              <a:t>L</a:t>
            </a:r>
            <a:r>
              <a:rPr lang="en-US" sz="2800" dirty="0" smtClean="0"/>
              <a:t> describes </a:t>
            </a:r>
            <a:r>
              <a:rPr lang="en-US" sz="2800" b="1" dirty="0" smtClean="0"/>
              <a:t>L</a:t>
            </a:r>
            <a:r>
              <a:rPr lang="en-US" sz="2800" dirty="0" smtClean="0"/>
              <a:t>’s individual lexical signs, and the grammar of </a:t>
            </a:r>
            <a:r>
              <a:rPr lang="en-US" sz="2800" b="1" dirty="0" smtClean="0"/>
              <a:t>L</a:t>
            </a:r>
            <a:r>
              <a:rPr lang="en-US" sz="2800" dirty="0" smtClean="0"/>
              <a:t> covers: </a:t>
            </a:r>
          </a:p>
          <a:p>
            <a:pPr marL="0" indent="0" algn="just">
              <a:buNone/>
            </a:pPr>
            <a:r>
              <a:rPr lang="en-US" sz="2800" dirty="0" smtClean="0"/>
              <a:t>	a) </a:t>
            </a:r>
            <a:r>
              <a:rPr lang="en-US" sz="2800" b="1" dirty="0" smtClean="0"/>
              <a:t>L</a:t>
            </a:r>
            <a:r>
              <a:rPr lang="en-US" sz="2800" dirty="0" smtClean="0"/>
              <a:t>’s individual grammatical signs </a:t>
            </a:r>
          </a:p>
          <a:p>
            <a:pPr marL="0" indent="0" algn="just">
              <a:buNone/>
            </a:pPr>
            <a:r>
              <a:rPr lang="en-US" sz="2800" dirty="0" smtClean="0"/>
              <a:t>	b) the </a:t>
            </a:r>
            <a:r>
              <a:rPr lang="en-US" sz="2800" dirty="0" err="1" smtClean="0"/>
              <a:t>behaviour</a:t>
            </a:r>
            <a:r>
              <a:rPr lang="en-US" sz="2800" dirty="0" smtClean="0"/>
              <a:t> </a:t>
            </a:r>
            <a:r>
              <a:rPr lang="en-US" sz="2800" dirty="0" smtClean="0"/>
              <a:t>of classes of </a:t>
            </a:r>
            <a:r>
              <a:rPr lang="en-US" sz="2800" b="1" dirty="0" smtClean="0"/>
              <a:t>L</a:t>
            </a:r>
            <a:r>
              <a:rPr lang="en-US" sz="2800" dirty="0" smtClean="0"/>
              <a:t>’s lexical signs 	(that 	is, the grammar deals with general 	rules)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1285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b="1" dirty="0" smtClean="0"/>
              <a:t>The </a:t>
            </a:r>
            <a:r>
              <a:rPr lang="it-IT" b="1" dirty="0" err="1" smtClean="0"/>
              <a:t>Explanatory</a:t>
            </a:r>
            <a:r>
              <a:rPr lang="it-IT" b="1" dirty="0" smtClean="0"/>
              <a:t> </a:t>
            </a:r>
            <a:r>
              <a:rPr lang="it-IT" b="1" dirty="0" err="1" smtClean="0"/>
              <a:t>Combinatorial</a:t>
            </a:r>
            <a:r>
              <a:rPr lang="it-IT" b="1" dirty="0" smtClean="0"/>
              <a:t> Dictionary (ECD)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 err="1"/>
              <a:t>M</a:t>
            </a:r>
            <a:r>
              <a:rPr lang="it-IT" sz="2400" dirty="0" err="1" smtClean="0"/>
              <a:t>onolingual</a:t>
            </a:r>
            <a:r>
              <a:rPr lang="it-IT" sz="2400" dirty="0" smtClean="0"/>
              <a:t> </a:t>
            </a:r>
          </a:p>
          <a:p>
            <a:pPr algn="just"/>
            <a:r>
              <a:rPr lang="it-IT" sz="2400" dirty="0" smtClean="0"/>
              <a:t>Active (or </a:t>
            </a:r>
            <a:r>
              <a:rPr lang="it-IT" sz="2400" dirty="0" err="1" smtClean="0"/>
              <a:t>encoding</a:t>
            </a:r>
            <a:r>
              <a:rPr lang="it-IT" sz="2400" dirty="0" smtClean="0"/>
              <a:t>)</a:t>
            </a:r>
          </a:p>
          <a:p>
            <a:pPr algn="just"/>
            <a:r>
              <a:rPr lang="it-IT" sz="2400" dirty="0" err="1" smtClean="0"/>
              <a:t>Theory-based</a:t>
            </a:r>
            <a:r>
              <a:rPr lang="it-IT" sz="2400" dirty="0"/>
              <a:t> </a:t>
            </a:r>
            <a:r>
              <a:rPr lang="it-IT" sz="2400" dirty="0" smtClean="0"/>
              <a:t>(</a:t>
            </a:r>
            <a:r>
              <a:rPr lang="it-IT" sz="2400" dirty="0" err="1" smtClean="0"/>
              <a:t>meaning</a:t>
            </a:r>
            <a:r>
              <a:rPr lang="it-IT" sz="2400" dirty="0" smtClean="0"/>
              <a:t>-to-text (MTT) </a:t>
            </a:r>
            <a:r>
              <a:rPr lang="it-IT" sz="2400" dirty="0" err="1" smtClean="0"/>
              <a:t>approach</a:t>
            </a:r>
            <a:r>
              <a:rPr lang="it-IT" sz="2400" dirty="0" smtClean="0"/>
              <a:t>)</a:t>
            </a:r>
          </a:p>
          <a:p>
            <a:pPr marL="0" indent="0" algn="just">
              <a:buNone/>
            </a:pPr>
            <a:r>
              <a:rPr lang="it-IT" sz="2400" dirty="0"/>
              <a:t>	</a:t>
            </a:r>
            <a:r>
              <a:rPr lang="en-US" sz="2400" dirty="0" smtClean="0"/>
              <a:t>MTT considers the lexicon as the central component 	of a </a:t>
            </a:r>
            <a:r>
              <a:rPr lang="en-US" sz="2400" dirty="0" smtClean="0"/>
              <a:t>linguistic </a:t>
            </a:r>
            <a:r>
              <a:rPr lang="en-US" sz="2400" dirty="0" smtClean="0"/>
              <a:t>description; the grammar is no 	more than a set of useful generalization over 	the lexicon and, thus, 	secondary to it</a:t>
            </a:r>
          </a:p>
          <a:p>
            <a:pPr algn="just"/>
            <a:r>
              <a:rPr lang="en-US" sz="2400" dirty="0"/>
              <a:t>W</a:t>
            </a:r>
            <a:r>
              <a:rPr lang="en-US" sz="2400" dirty="0" smtClean="0"/>
              <a:t>ell-developed lexicographic metalanguage: </a:t>
            </a:r>
            <a:r>
              <a:rPr lang="en-US" sz="2400" i="1" dirty="0" smtClean="0"/>
              <a:t>lexical unit, lexeme, phraseme, idiom, collocation, government pattern, lexical function, and a host of others</a:t>
            </a:r>
            <a:endParaRPr lang="it-IT" sz="2400" i="1" dirty="0"/>
          </a:p>
        </p:txBody>
      </p:sp>
    </p:spTree>
    <p:extLst>
      <p:ext uri="{BB962C8B-B14F-4D97-AF65-F5344CB8AC3E}">
        <p14:creationId xmlns:p14="http://schemas.microsoft.com/office/powerpoint/2010/main" val="344180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Goal of consistency in the ECD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/>
              <a:t>Similar LUs should be described in a similar </a:t>
            </a:r>
            <a:r>
              <a:rPr lang="en-US" sz="2400" dirty="0" smtClean="0"/>
              <a:t>way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/>
              <a:t>D</a:t>
            </a:r>
            <a:r>
              <a:rPr lang="en-US" sz="2400" dirty="0" smtClean="0"/>
              <a:t>ifferent aspects of one LU, i.e., its semantic, syntactic, and lexical </a:t>
            </a:r>
            <a:r>
              <a:rPr lang="en-US" sz="2400" dirty="0" err="1" smtClean="0"/>
              <a:t>cooccurrence</a:t>
            </a:r>
            <a:r>
              <a:rPr lang="en-US" sz="2400" dirty="0" smtClean="0"/>
              <a:t> properties, should be described in conformity with each </a:t>
            </a:r>
            <a:r>
              <a:rPr lang="en-US" sz="2400" dirty="0" smtClean="0"/>
              <a:t>other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The language used in the </a:t>
            </a:r>
            <a:r>
              <a:rPr lang="en-US" sz="2400" b="1" dirty="0" smtClean="0"/>
              <a:t>ECD</a:t>
            </a:r>
            <a:r>
              <a:rPr lang="en-US" sz="2400" dirty="0" smtClean="0"/>
              <a:t> can be used in an electronic </a:t>
            </a:r>
            <a:r>
              <a:rPr lang="en-US" sz="2400" dirty="0" smtClean="0"/>
              <a:t>format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/>
              <a:t>I</a:t>
            </a:r>
            <a:r>
              <a:rPr lang="en-US" sz="2400" dirty="0" smtClean="0"/>
              <a:t>t can contain all of the information needed to use the head LU successfully in all possible contexts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3520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The Specific Properties of the ECD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i="1" dirty="0" smtClean="0"/>
              <a:t>Orientation</a:t>
            </a:r>
            <a:r>
              <a:rPr lang="en-US" dirty="0" smtClean="0"/>
              <a:t>: it presents the lexicographic data organized in the direction from meaning to text, i.e., in such a way as to enable the user to pass from a given meaning to the corresponding texts</a:t>
            </a:r>
          </a:p>
          <a:p>
            <a:pPr algn="just"/>
            <a:endParaRPr lang="en-US" dirty="0" smtClean="0"/>
          </a:p>
          <a:p>
            <a:pPr algn="just"/>
            <a:r>
              <a:rPr lang="en-US" i="1" dirty="0" smtClean="0"/>
              <a:t>Semantic basis</a:t>
            </a:r>
            <a:r>
              <a:rPr lang="en-US" dirty="0" smtClean="0"/>
              <a:t>: the lexicographic definition of an LU L forms the logical basis of the entry for L </a:t>
            </a:r>
          </a:p>
          <a:p>
            <a:pPr algn="just"/>
            <a:endParaRPr lang="en-US" dirty="0" smtClean="0"/>
          </a:p>
          <a:p>
            <a:pPr algn="just"/>
            <a:r>
              <a:rPr lang="en-US" i="1" dirty="0" smtClean="0"/>
              <a:t>Exhaustive coverage of the restricted lexical </a:t>
            </a:r>
            <a:r>
              <a:rPr lang="en-US" i="1" dirty="0" err="1" smtClean="0"/>
              <a:t>cooccurrence</a:t>
            </a:r>
            <a:r>
              <a:rPr lang="en-US" i="1" dirty="0" smtClean="0"/>
              <a:t> of each headword, i.e., of the LU L described in a particular lexical entry</a:t>
            </a:r>
            <a:r>
              <a:rPr lang="en-US" dirty="0" smtClean="0"/>
              <a:t>: all collocations of L are included in its entry </a:t>
            </a:r>
          </a:p>
          <a:p>
            <a:pPr algn="just"/>
            <a:endParaRPr lang="en-US" dirty="0" smtClean="0"/>
          </a:p>
          <a:p>
            <a:pPr algn="just"/>
            <a:r>
              <a:rPr lang="en-US" i="1" dirty="0" smtClean="0"/>
              <a:t>Word list</a:t>
            </a:r>
            <a:r>
              <a:rPr lang="en-US" dirty="0" smtClean="0"/>
              <a:t>: it includes lexemes and idioms in the same order and treats them in the same way</a:t>
            </a:r>
          </a:p>
          <a:p>
            <a:pPr algn="just"/>
            <a:endParaRPr lang="en-US" dirty="0" smtClean="0"/>
          </a:p>
          <a:p>
            <a:pPr algn="just"/>
            <a:r>
              <a:rPr lang="en-US" i="1" dirty="0" smtClean="0"/>
              <a:t>The target of a lexical entry</a:t>
            </a:r>
            <a:r>
              <a:rPr lang="en-US" dirty="0" smtClean="0"/>
              <a:t>: the headword is necessarily a </a:t>
            </a:r>
            <a:r>
              <a:rPr lang="en-US" dirty="0" err="1" smtClean="0"/>
              <a:t>monosemous</a:t>
            </a:r>
            <a:r>
              <a:rPr lang="en-US" dirty="0" smtClean="0"/>
              <a:t> LU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4626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From </a:t>
            </a:r>
            <a:r>
              <a:rPr lang="it-IT" b="1" dirty="0" err="1" smtClean="0"/>
              <a:t>meaning</a:t>
            </a:r>
            <a:r>
              <a:rPr lang="it-IT" b="1" dirty="0" smtClean="0"/>
              <a:t> to text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All </a:t>
            </a:r>
            <a:r>
              <a:rPr lang="en-US" sz="2800" dirty="0" smtClean="0"/>
              <a:t>semantic </a:t>
            </a:r>
            <a:r>
              <a:rPr lang="en-US" sz="2800" dirty="0" smtClean="0"/>
              <a:t>relations of the entry are included in the dictionary article</a:t>
            </a:r>
          </a:p>
          <a:p>
            <a:pPr marL="114300" indent="0">
              <a:buNone/>
            </a:pPr>
            <a:endParaRPr lang="en-US" sz="2800" dirty="0" smtClean="0"/>
          </a:p>
          <a:p>
            <a:r>
              <a:rPr lang="en-US" sz="2800" dirty="0" smtClean="0"/>
              <a:t>Word senses are listed as semantic derivatives</a:t>
            </a:r>
          </a:p>
          <a:p>
            <a:pPr marL="114300" indent="0">
              <a:buNone/>
            </a:pPr>
            <a:endParaRPr lang="en-US" sz="2800" dirty="0" smtClean="0"/>
          </a:p>
          <a:p>
            <a:r>
              <a:rPr lang="en-US" sz="2800" dirty="0"/>
              <a:t>E</a:t>
            </a:r>
            <a:r>
              <a:rPr lang="en-US" sz="2800" dirty="0" smtClean="0"/>
              <a:t>ach of them must be associated with a semantic description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5209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err="1" smtClean="0"/>
              <a:t>Example</a:t>
            </a:r>
            <a:r>
              <a:rPr lang="it-IT" b="1" dirty="0" smtClean="0"/>
              <a:t> of an entry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000" b="1" dirty="0" smtClean="0"/>
              <a:t>the term of any particular breed of dogs</a:t>
            </a:r>
          </a:p>
          <a:p>
            <a:pPr marL="0" indent="0" algn="just">
              <a:buNone/>
            </a:pPr>
            <a:r>
              <a:rPr lang="en-US" sz="2000" dirty="0" smtClean="0"/>
              <a:t>BORZOI, BULLDOG, COLLIE, GERMAN SHEPHERD, GREAT DANE, GREYHOUND, POODLE, SETTER, TERRIER, etc.</a:t>
            </a:r>
          </a:p>
          <a:p>
            <a:pPr algn="just"/>
            <a:r>
              <a:rPr lang="en-US" sz="2000" b="1" dirty="0" smtClean="0"/>
              <a:t>the term for a dog of no definable breed</a:t>
            </a:r>
          </a:p>
          <a:p>
            <a:pPr marL="0" indent="0" algn="just">
              <a:buNone/>
            </a:pPr>
            <a:r>
              <a:rPr lang="en-US" sz="2000" dirty="0" smtClean="0"/>
              <a:t>MONGREL, MUTT, CUR</a:t>
            </a:r>
          </a:p>
          <a:p>
            <a:pPr algn="just"/>
            <a:r>
              <a:rPr lang="en-US" sz="2000" b="1" dirty="0" smtClean="0"/>
              <a:t>the terms for various human activities related to dogs</a:t>
            </a:r>
          </a:p>
          <a:p>
            <a:pPr marL="0" indent="0" algn="just">
              <a:buNone/>
            </a:pPr>
            <a:r>
              <a:rPr lang="en-US" sz="2000" dirty="0" smtClean="0"/>
              <a:t>KEEP [a dog], WALK [a dog], HUNT [with a dog], MUSH, etc.</a:t>
            </a:r>
          </a:p>
          <a:p>
            <a:pPr algn="just"/>
            <a:r>
              <a:rPr lang="en-US" sz="2000" b="1" dirty="0" smtClean="0"/>
              <a:t>the names of different actions typical of dogs</a:t>
            </a:r>
          </a:p>
          <a:p>
            <a:pPr marL="0" indent="0" algn="just">
              <a:buNone/>
            </a:pPr>
            <a:r>
              <a:rPr lang="en-US" sz="2000" dirty="0" smtClean="0"/>
              <a:t>BARK, SNARL, HOWL, WHINE, YAP, SNIFF, WAG [the tail], BITE, MAUL, etc.</a:t>
            </a:r>
          </a:p>
          <a:p>
            <a:pPr algn="just"/>
            <a:r>
              <a:rPr lang="en-US" sz="2000" b="1" dirty="0" smtClean="0"/>
              <a:t>the names of such artifacts used for dogs as </a:t>
            </a:r>
          </a:p>
          <a:p>
            <a:pPr marL="0" indent="0" algn="just">
              <a:buNone/>
            </a:pPr>
            <a:r>
              <a:rPr lang="en-US" sz="2000" dirty="0" smtClean="0"/>
              <a:t>COLLAR, MUZZLE, LEASH, DOGHOUSE, BASKET, etc. </a:t>
            </a:r>
          </a:p>
          <a:p>
            <a:pPr algn="just"/>
            <a:r>
              <a:rPr lang="en-US" sz="2000" b="1" dirty="0" smtClean="0"/>
              <a:t>the form of the sign warning of an attack dog’s presence</a:t>
            </a:r>
          </a:p>
          <a:p>
            <a:pPr marL="0" indent="0" algn="just">
              <a:buNone/>
            </a:pPr>
            <a:r>
              <a:rPr lang="en-US" sz="2000" dirty="0" smtClean="0"/>
              <a:t>“BEWARE OF THE DOG”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41565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err="1" smtClean="0"/>
              <a:t>Cooccurrence</a:t>
            </a:r>
            <a:r>
              <a:rPr lang="it-IT" b="1" dirty="0" smtClean="0"/>
              <a:t> in the ECD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/>
              <a:t>The </a:t>
            </a:r>
            <a:r>
              <a:rPr lang="en-US" sz="2800" b="1" dirty="0" smtClean="0"/>
              <a:t>ECD</a:t>
            </a:r>
            <a:r>
              <a:rPr lang="en-US" sz="2800" dirty="0" smtClean="0"/>
              <a:t> is a </a:t>
            </a:r>
            <a:r>
              <a:rPr lang="en-US" sz="2800" dirty="0" err="1" smtClean="0"/>
              <a:t>cooccurrence</a:t>
            </a:r>
            <a:r>
              <a:rPr lang="en-US" sz="2800" dirty="0" smtClean="0"/>
              <a:t>-centered dictionary: it puts a strong emphasis on describing the whole of the restricted syntactic (the government pattern [=GP]) and lexical (lexical functions [= LFs]) </a:t>
            </a:r>
            <a:r>
              <a:rPr lang="en-US" sz="2800" dirty="0" err="1" smtClean="0"/>
              <a:t>cooccurrence</a:t>
            </a:r>
            <a:r>
              <a:rPr lang="en-US" sz="2800" dirty="0" smtClean="0"/>
              <a:t> of L in the greatest possible detail</a:t>
            </a:r>
          </a:p>
          <a:p>
            <a:pPr marL="114300" indent="0" algn="just">
              <a:buNone/>
            </a:pPr>
            <a:endParaRPr lang="en-US" sz="2800" dirty="0" smtClean="0"/>
          </a:p>
          <a:p>
            <a:pPr algn="just"/>
            <a:r>
              <a:rPr lang="en-US" sz="2800" dirty="0" smtClean="0"/>
              <a:t>The </a:t>
            </a:r>
            <a:r>
              <a:rPr lang="en-US" sz="2800" b="1" dirty="0" smtClean="0"/>
              <a:t>ECD</a:t>
            </a:r>
            <a:r>
              <a:rPr lang="en-US" sz="2800" dirty="0" smtClean="0"/>
              <a:t> faithfully reflects the properties of natural language (thematic </a:t>
            </a:r>
            <a:r>
              <a:rPr lang="en-US" sz="2800" dirty="0" smtClean="0"/>
              <a:t>approach</a:t>
            </a:r>
            <a:r>
              <a:rPr lang="en-US" sz="2800" dirty="0" smtClean="0"/>
              <a:t>)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414194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b="1" dirty="0" smtClean="0"/>
              <a:t>Dictionary </a:t>
            </a:r>
            <a:r>
              <a:rPr lang="it-IT" b="1" dirty="0" err="1" smtClean="0"/>
              <a:t>structure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 err="1" smtClean="0"/>
              <a:t>Phrasal</a:t>
            </a:r>
            <a:r>
              <a:rPr lang="it-IT" sz="2400" dirty="0" smtClean="0"/>
              <a:t> </a:t>
            </a:r>
            <a:r>
              <a:rPr lang="it-IT" sz="2400" dirty="0" err="1" smtClean="0"/>
              <a:t>dictionary</a:t>
            </a:r>
            <a:endParaRPr lang="it-IT" sz="2400" dirty="0" smtClean="0"/>
          </a:p>
          <a:p>
            <a:pPr algn="just"/>
            <a:endParaRPr lang="it-IT" sz="2400" dirty="0" smtClean="0"/>
          </a:p>
          <a:p>
            <a:pPr algn="just"/>
            <a:r>
              <a:rPr lang="it-IT" sz="2400" dirty="0" err="1"/>
              <a:t>L</a:t>
            </a:r>
            <a:r>
              <a:rPr lang="it-IT" sz="2400" dirty="0" err="1" smtClean="0"/>
              <a:t>exemes</a:t>
            </a:r>
            <a:r>
              <a:rPr lang="it-IT" sz="2400" dirty="0" smtClean="0"/>
              <a:t> and </a:t>
            </a:r>
            <a:r>
              <a:rPr lang="it-IT" sz="2400" dirty="0" err="1" smtClean="0"/>
              <a:t>idioms</a:t>
            </a:r>
            <a:r>
              <a:rPr lang="it-IT" sz="2400" dirty="0" smtClean="0"/>
              <a:t> (</a:t>
            </a:r>
            <a:r>
              <a:rPr lang="it-IT" sz="2400" dirty="0" err="1" smtClean="0"/>
              <a:t>semantically</a:t>
            </a:r>
            <a:r>
              <a:rPr lang="it-IT" sz="2400" dirty="0" smtClean="0"/>
              <a:t> non-</a:t>
            </a:r>
            <a:r>
              <a:rPr lang="it-IT" sz="2400" dirty="0" err="1" smtClean="0"/>
              <a:t>compositional</a:t>
            </a:r>
            <a:r>
              <a:rPr lang="it-IT" sz="2400" dirty="0" smtClean="0"/>
              <a:t> </a:t>
            </a:r>
            <a:r>
              <a:rPr lang="it-IT" sz="2400" dirty="0" err="1" smtClean="0"/>
              <a:t>phrasemes</a:t>
            </a:r>
            <a:r>
              <a:rPr lang="it-IT" sz="2400" dirty="0" smtClean="0"/>
              <a:t>) are </a:t>
            </a:r>
            <a:r>
              <a:rPr lang="it-IT" sz="2400" dirty="0" err="1" smtClean="0"/>
              <a:t>listed</a:t>
            </a:r>
            <a:r>
              <a:rPr lang="it-IT" sz="2400" dirty="0" smtClean="0"/>
              <a:t> </a:t>
            </a:r>
            <a:r>
              <a:rPr lang="it-IT" sz="2400" dirty="0" err="1" smtClean="0"/>
              <a:t>as</a:t>
            </a:r>
            <a:r>
              <a:rPr lang="it-IT" sz="2400" dirty="0" smtClean="0"/>
              <a:t> </a:t>
            </a:r>
            <a:r>
              <a:rPr lang="it-IT" sz="2400" dirty="0" smtClean="0"/>
              <a:t>separate </a:t>
            </a:r>
            <a:r>
              <a:rPr lang="it-IT" sz="2400" dirty="0" smtClean="0"/>
              <a:t>entries</a:t>
            </a:r>
          </a:p>
          <a:p>
            <a:pPr algn="just"/>
            <a:endParaRPr lang="it-IT" sz="2400" dirty="0" smtClean="0"/>
          </a:p>
          <a:p>
            <a:pPr algn="just"/>
            <a:r>
              <a:rPr lang="it-IT" sz="2400" dirty="0" err="1" smtClean="0"/>
              <a:t>Compounding</a:t>
            </a:r>
            <a:r>
              <a:rPr lang="it-IT" sz="2400" dirty="0" smtClean="0"/>
              <a:t> </a:t>
            </a:r>
            <a:r>
              <a:rPr lang="it-IT" sz="2400" dirty="0" err="1" smtClean="0"/>
              <a:t>forms</a:t>
            </a:r>
            <a:r>
              <a:rPr lang="it-IT" sz="2400" dirty="0" smtClean="0"/>
              <a:t> are </a:t>
            </a:r>
            <a:r>
              <a:rPr lang="it-IT" sz="2400" dirty="0" err="1" smtClean="0"/>
              <a:t>not</a:t>
            </a:r>
            <a:r>
              <a:rPr lang="it-IT" sz="2400" dirty="0" smtClean="0"/>
              <a:t> </a:t>
            </a:r>
            <a:r>
              <a:rPr lang="it-IT" sz="2400" dirty="0" err="1" smtClean="0"/>
              <a:t>included</a:t>
            </a:r>
            <a:r>
              <a:rPr lang="it-IT" sz="2400" dirty="0"/>
              <a:t> </a:t>
            </a:r>
            <a:r>
              <a:rPr lang="it-IT" sz="2400" dirty="0" smtClean="0"/>
              <a:t>in the word list</a:t>
            </a:r>
            <a:endParaRPr lang="it-IT" sz="2400" dirty="0" smtClean="0"/>
          </a:p>
          <a:p>
            <a:pPr algn="just"/>
            <a:endParaRPr lang="it-IT" sz="2400" dirty="0" smtClean="0"/>
          </a:p>
          <a:p>
            <a:pPr algn="just"/>
            <a:r>
              <a:rPr lang="it-IT" sz="2400" dirty="0" err="1"/>
              <a:t>S</a:t>
            </a:r>
            <a:r>
              <a:rPr lang="it-IT" sz="2400" dirty="0" err="1" smtClean="0"/>
              <a:t>ubentries</a:t>
            </a:r>
            <a:r>
              <a:rPr lang="it-IT" sz="2400" dirty="0" smtClean="0"/>
              <a:t> </a:t>
            </a:r>
            <a:r>
              <a:rPr lang="it-IT" sz="2400" dirty="0" err="1" smtClean="0"/>
              <a:t>consist</a:t>
            </a:r>
            <a:r>
              <a:rPr lang="it-IT" sz="2400" dirty="0" smtClean="0"/>
              <a:t> of </a:t>
            </a:r>
            <a:r>
              <a:rPr lang="it-IT" sz="2400" dirty="0" err="1" smtClean="0"/>
              <a:t>pragmatemes</a:t>
            </a:r>
            <a:r>
              <a:rPr lang="it-IT" sz="2400" dirty="0" smtClean="0"/>
              <a:t>, </a:t>
            </a:r>
            <a:r>
              <a:rPr lang="it-IT" sz="2400" dirty="0" err="1" smtClean="0"/>
              <a:t>collocations</a:t>
            </a:r>
            <a:r>
              <a:rPr lang="it-IT" sz="2400" dirty="0" smtClean="0"/>
              <a:t> and clichés (</a:t>
            </a:r>
            <a:r>
              <a:rPr lang="it-IT" sz="2400" dirty="0" err="1" smtClean="0"/>
              <a:t>semantically</a:t>
            </a:r>
            <a:r>
              <a:rPr lang="it-IT" sz="2400" dirty="0" smtClean="0"/>
              <a:t> </a:t>
            </a:r>
            <a:r>
              <a:rPr lang="it-IT" sz="2400" dirty="0" err="1" smtClean="0"/>
              <a:t>compositional</a:t>
            </a:r>
            <a:r>
              <a:rPr lang="it-IT" sz="2400" dirty="0" smtClean="0"/>
              <a:t> </a:t>
            </a:r>
            <a:r>
              <a:rPr lang="it-IT" sz="2400" dirty="0" err="1" smtClean="0"/>
              <a:t>phrasemes</a:t>
            </a:r>
            <a:r>
              <a:rPr lang="it-IT" sz="2400" dirty="0" smtClean="0"/>
              <a:t>)</a:t>
            </a:r>
          </a:p>
          <a:p>
            <a:pPr algn="just"/>
            <a:endParaRPr lang="it-IT" sz="2400" dirty="0" smtClean="0"/>
          </a:p>
          <a:p>
            <a:pPr algn="just"/>
            <a:r>
              <a:rPr lang="it-IT" sz="2400" dirty="0" err="1" smtClean="0"/>
              <a:t>Internal</a:t>
            </a:r>
            <a:r>
              <a:rPr lang="it-IT" sz="2400" dirty="0" smtClean="0"/>
              <a:t> and </a:t>
            </a:r>
            <a:r>
              <a:rPr lang="it-IT" sz="2400" dirty="0" err="1" smtClean="0"/>
              <a:t>external</a:t>
            </a:r>
            <a:r>
              <a:rPr lang="it-IT" sz="2400" dirty="0" smtClean="0"/>
              <a:t> </a:t>
            </a:r>
            <a:r>
              <a:rPr lang="it-IT" sz="2400" dirty="0" smtClean="0"/>
              <a:t>cross-</a:t>
            </a:r>
            <a:r>
              <a:rPr lang="it-IT" sz="2400" dirty="0" err="1" smtClean="0"/>
              <a:t>references</a:t>
            </a:r>
            <a:r>
              <a:rPr lang="it-IT" sz="2400" dirty="0" smtClean="0"/>
              <a:t> are </a:t>
            </a:r>
            <a:r>
              <a:rPr lang="it-IT" sz="2400" dirty="0" err="1" smtClean="0"/>
              <a:t>given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5793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iacente">
  <a:themeElements>
    <a:clrScheme name="Adiacent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iacent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423</TotalTime>
  <Words>654</Words>
  <Application>Microsoft Office PowerPoint</Application>
  <PresentationFormat>Presentazione su schermo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Adiacente</vt:lpstr>
      <vt:lpstr>Explanatory Combinatory Dictionary (ECD)</vt:lpstr>
      <vt:lpstr>Introduction</vt:lpstr>
      <vt:lpstr>The Explanatory Combinatorial Dictionary (ECD)</vt:lpstr>
      <vt:lpstr>Goal of consistency in the ECD</vt:lpstr>
      <vt:lpstr>The Specific Properties of the ECD</vt:lpstr>
      <vt:lpstr>From meaning to text</vt:lpstr>
      <vt:lpstr>Example of an entry</vt:lpstr>
      <vt:lpstr>Cooccurrence in the ECD</vt:lpstr>
      <vt:lpstr>Dictionary structure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Stefano</dc:creator>
  <cp:lastModifiedBy>Stefano</cp:lastModifiedBy>
  <cp:revision>11</cp:revision>
  <dcterms:created xsi:type="dcterms:W3CDTF">2016-04-29T12:49:14Z</dcterms:created>
  <dcterms:modified xsi:type="dcterms:W3CDTF">2016-05-01T19:59:38Z</dcterms:modified>
</cp:coreProperties>
</file>