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6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6A0EF-D7D6-4364-A276-2EC3CAC10A46}" type="datetimeFigureOut">
              <a:rPr lang="it-IT" smtClean="0"/>
              <a:t>01/05/2016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6A0C1-D3CA-4BB4-A770-85E0556E974B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6A0EF-D7D6-4364-A276-2EC3CAC10A46}" type="datetimeFigureOut">
              <a:rPr lang="it-IT" smtClean="0"/>
              <a:t>01/05/2016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6A0C1-D3CA-4BB4-A770-85E0556E974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6A0EF-D7D6-4364-A276-2EC3CAC10A46}" type="datetimeFigureOut">
              <a:rPr lang="it-IT" smtClean="0"/>
              <a:t>01/05/2016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6A0C1-D3CA-4BB4-A770-85E0556E974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6A0EF-D7D6-4364-A276-2EC3CAC10A46}" type="datetimeFigureOut">
              <a:rPr lang="it-IT" smtClean="0"/>
              <a:t>01/05/2016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6A0C1-D3CA-4BB4-A770-85E0556E974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6A0EF-D7D6-4364-A276-2EC3CAC10A46}" type="datetimeFigureOut">
              <a:rPr lang="it-IT" smtClean="0"/>
              <a:t>01/05/2016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6A0C1-D3CA-4BB4-A770-85E0556E974B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6A0EF-D7D6-4364-A276-2EC3CAC10A46}" type="datetimeFigureOut">
              <a:rPr lang="it-IT" smtClean="0"/>
              <a:t>01/05/2016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6A0C1-D3CA-4BB4-A770-85E0556E974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6A0EF-D7D6-4364-A276-2EC3CAC10A46}" type="datetimeFigureOut">
              <a:rPr lang="it-IT" smtClean="0"/>
              <a:t>01/05/2016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6A0C1-D3CA-4BB4-A770-85E0556E974B}" type="slidenum">
              <a:rPr lang="it-IT" smtClean="0"/>
              <a:t>‹N›</a:t>
            </a:fld>
            <a:endParaRPr lang="it-IT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6A0EF-D7D6-4364-A276-2EC3CAC10A46}" type="datetimeFigureOut">
              <a:rPr lang="it-IT" smtClean="0"/>
              <a:t>01/05/2016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6A0C1-D3CA-4BB4-A770-85E0556E974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6A0EF-D7D6-4364-A276-2EC3CAC10A46}" type="datetimeFigureOut">
              <a:rPr lang="it-IT" smtClean="0"/>
              <a:t>01/05/2016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6A0C1-D3CA-4BB4-A770-85E0556E974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6A0EF-D7D6-4364-A276-2EC3CAC10A46}" type="datetimeFigureOut">
              <a:rPr lang="it-IT" smtClean="0"/>
              <a:t>01/05/2016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6A0C1-D3CA-4BB4-A770-85E0556E974B}" type="slidenum">
              <a:rPr lang="it-IT" smtClean="0"/>
              <a:t>‹N›</a:t>
            </a:fld>
            <a:endParaRPr lang="it-IT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6A0EF-D7D6-4364-A276-2EC3CAC10A46}" type="datetimeFigureOut">
              <a:rPr lang="it-IT" smtClean="0"/>
              <a:t>01/05/2016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6A0C1-D3CA-4BB4-A770-85E0556E974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5876A0EF-D7D6-4364-A276-2EC3CAC10A46}" type="datetimeFigureOut">
              <a:rPr lang="it-IT" smtClean="0"/>
              <a:t>01/05/2016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8A06A0C1-D3CA-4BB4-A770-85E0556E974B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722376" y="1340768"/>
            <a:ext cx="7772400" cy="1944216"/>
          </a:xfrm>
        </p:spPr>
        <p:txBody>
          <a:bodyPr/>
          <a:lstStyle/>
          <a:p>
            <a:pPr algn="ctr"/>
            <a:r>
              <a:rPr lang="it-IT" sz="4800" i="1" dirty="0" smtClean="0"/>
              <a:t>Etimologia prossima </a:t>
            </a:r>
            <a:r>
              <a:rPr lang="it-IT" sz="4800" dirty="0" smtClean="0"/>
              <a:t>vs.</a:t>
            </a:r>
            <a:r>
              <a:rPr lang="it-IT" sz="4800" i="1" dirty="0" smtClean="0"/>
              <a:t> etimologia remota</a:t>
            </a:r>
            <a:endParaRPr lang="it-IT" sz="4800" i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722376" y="3429000"/>
            <a:ext cx="7772400" cy="2808312"/>
          </a:xfrm>
        </p:spPr>
        <p:txBody>
          <a:bodyPr>
            <a:normAutofit/>
          </a:bodyPr>
          <a:lstStyle/>
          <a:p>
            <a:endParaRPr lang="it-IT" dirty="0"/>
          </a:p>
          <a:p>
            <a:pPr algn="just"/>
            <a:r>
              <a:rPr lang="it-IT" dirty="0" smtClean="0"/>
              <a:t>Buchi</a:t>
            </a:r>
            <a:r>
              <a:rPr lang="it-IT" dirty="0"/>
              <a:t>, </a:t>
            </a:r>
            <a:r>
              <a:rPr lang="it-IT" dirty="0" err="1"/>
              <a:t>Éva</a:t>
            </a:r>
            <a:r>
              <a:rPr lang="it-IT" dirty="0"/>
              <a:t> (2016): "</a:t>
            </a:r>
            <a:r>
              <a:rPr lang="it-IT" dirty="0" err="1"/>
              <a:t>Etymological</a:t>
            </a:r>
            <a:r>
              <a:rPr lang="it-IT" dirty="0"/>
              <a:t> </a:t>
            </a:r>
            <a:r>
              <a:rPr lang="it-IT" dirty="0" err="1"/>
              <a:t>dictionaries</a:t>
            </a:r>
            <a:r>
              <a:rPr lang="it-IT" dirty="0"/>
              <a:t>". In: </a:t>
            </a:r>
            <a:r>
              <a:rPr lang="it-IT" dirty="0" err="1"/>
              <a:t>Durkin</a:t>
            </a:r>
            <a:r>
              <a:rPr lang="it-IT" dirty="0"/>
              <a:t>, Philip (ed.), </a:t>
            </a:r>
            <a:r>
              <a:rPr lang="it-IT" i="1" dirty="0"/>
              <a:t>The Oxford </a:t>
            </a:r>
            <a:r>
              <a:rPr lang="it-IT" i="1" dirty="0" err="1"/>
              <a:t>Handbook</a:t>
            </a:r>
            <a:r>
              <a:rPr lang="it-IT" i="1" dirty="0"/>
              <a:t> of </a:t>
            </a:r>
            <a:r>
              <a:rPr lang="it-IT" i="1" dirty="0" err="1"/>
              <a:t>Lexicography</a:t>
            </a:r>
            <a:r>
              <a:rPr lang="it-IT" dirty="0"/>
              <a:t>, Oxford: Oxford </a:t>
            </a:r>
            <a:r>
              <a:rPr lang="it-IT" dirty="0" err="1"/>
              <a:t>University</a:t>
            </a:r>
            <a:r>
              <a:rPr lang="it-IT" dirty="0"/>
              <a:t> Press: 338-349 </a:t>
            </a:r>
            <a:endParaRPr lang="it-IT" dirty="0" smtClean="0"/>
          </a:p>
          <a:p>
            <a:pPr algn="just"/>
            <a:endParaRPr lang="it-IT" dirty="0"/>
          </a:p>
          <a:p>
            <a:pPr algn="ctr"/>
            <a:r>
              <a:rPr lang="it-IT" dirty="0" smtClean="0"/>
              <a:t>Stefano Angelucci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07395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INTRODUCTION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it-IT" i="1" dirty="0" smtClean="0"/>
              <a:t>Etimologia prossima</a:t>
            </a:r>
            <a:r>
              <a:rPr lang="it-IT" dirty="0" smtClean="0"/>
              <a:t>: to </a:t>
            </a:r>
            <a:r>
              <a:rPr lang="en-US" dirty="0" smtClean="0"/>
              <a:t>put </a:t>
            </a:r>
            <a:r>
              <a:rPr lang="en-US" dirty="0"/>
              <a:t>forward direct or immediate </a:t>
            </a:r>
            <a:r>
              <a:rPr lang="en-US" dirty="0" smtClean="0"/>
              <a:t>etymologies</a:t>
            </a:r>
          </a:p>
          <a:p>
            <a:pPr algn="just">
              <a:lnSpc>
                <a:spcPct val="150000"/>
              </a:lnSpc>
            </a:pPr>
            <a:endParaRPr lang="en-US" i="1" dirty="0"/>
          </a:p>
          <a:p>
            <a:pPr algn="just">
              <a:lnSpc>
                <a:spcPct val="150000"/>
              </a:lnSpc>
            </a:pPr>
            <a:r>
              <a:rPr lang="en-US" i="1" dirty="0" err="1" smtClean="0"/>
              <a:t>Etimologia</a:t>
            </a:r>
            <a:r>
              <a:rPr lang="en-US" i="1" dirty="0" smtClean="0"/>
              <a:t> </a:t>
            </a:r>
            <a:r>
              <a:rPr lang="en-US" i="1" dirty="0" err="1" smtClean="0"/>
              <a:t>remota</a:t>
            </a:r>
            <a:r>
              <a:rPr lang="en-US" dirty="0" smtClean="0"/>
              <a:t>: not to put </a:t>
            </a:r>
            <a:r>
              <a:rPr lang="en-US" dirty="0"/>
              <a:t>forward direct or immediate etymologies</a:t>
            </a:r>
          </a:p>
          <a:p>
            <a:pPr algn="just"/>
            <a:endParaRPr lang="it-IT" i="1" dirty="0" smtClean="0"/>
          </a:p>
          <a:p>
            <a:pPr marL="0" indent="0" algn="just">
              <a:buNone/>
            </a:pPr>
            <a:r>
              <a:rPr lang="it-IT" dirty="0" smtClean="0"/>
              <a:t>A </a:t>
            </a:r>
            <a:r>
              <a:rPr lang="it-IT" dirty="0" err="1" smtClean="0"/>
              <a:t>lack</a:t>
            </a:r>
            <a:r>
              <a:rPr lang="it-IT" dirty="0" smtClean="0"/>
              <a:t> of balance </a:t>
            </a:r>
            <a:r>
              <a:rPr lang="it-IT" dirty="0" err="1" smtClean="0"/>
              <a:t>between</a:t>
            </a:r>
            <a:r>
              <a:rPr lang="it-IT" dirty="0" smtClean="0"/>
              <a:t> the </a:t>
            </a:r>
            <a:r>
              <a:rPr lang="it-IT" dirty="0" err="1" smtClean="0"/>
              <a:t>two</a:t>
            </a:r>
            <a:r>
              <a:rPr lang="it-IT" dirty="0" smtClean="0"/>
              <a:t> </a:t>
            </a:r>
            <a:r>
              <a:rPr lang="it-IT" dirty="0" err="1" smtClean="0"/>
              <a:t>approaches</a:t>
            </a:r>
            <a:r>
              <a:rPr lang="it-IT" dirty="0" smtClean="0"/>
              <a:t> must be </a:t>
            </a:r>
            <a:r>
              <a:rPr lang="it-IT" dirty="0" err="1" smtClean="0"/>
              <a:t>criticised</a:t>
            </a:r>
            <a:r>
              <a:rPr lang="it-IT" dirty="0" smtClean="0"/>
              <a:t>, </a:t>
            </a:r>
            <a:r>
              <a:rPr lang="it-IT" dirty="0" err="1" smtClean="0"/>
              <a:t>even</a:t>
            </a:r>
            <a:r>
              <a:rPr lang="it-IT" dirty="0" smtClean="0"/>
              <a:t> in the best </a:t>
            </a:r>
            <a:r>
              <a:rPr lang="it-IT" dirty="0" err="1" smtClean="0"/>
              <a:t>available</a:t>
            </a:r>
            <a:r>
              <a:rPr lang="it-IT" dirty="0" smtClean="0"/>
              <a:t> </a:t>
            </a:r>
            <a:r>
              <a:rPr lang="it-IT" dirty="0" err="1" smtClean="0"/>
              <a:t>etymological</a:t>
            </a:r>
            <a:r>
              <a:rPr lang="it-IT" dirty="0" smtClean="0"/>
              <a:t> </a:t>
            </a:r>
            <a:r>
              <a:rPr lang="it-IT" dirty="0" err="1" smtClean="0"/>
              <a:t>dictionaries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47025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i="1" dirty="0" smtClean="0"/>
              <a:t>ETIMOLOGIA REMOTA </a:t>
            </a:r>
            <a:r>
              <a:rPr lang="it-IT" dirty="0" smtClean="0"/>
              <a:t>APPROACH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it-IT" dirty="0" err="1" smtClean="0"/>
              <a:t>Etymological</a:t>
            </a:r>
            <a:r>
              <a:rPr lang="it-IT" dirty="0" smtClean="0"/>
              <a:t> </a:t>
            </a:r>
            <a:r>
              <a:rPr lang="it-IT" dirty="0" err="1"/>
              <a:t>dictionaries</a:t>
            </a:r>
            <a:r>
              <a:rPr lang="it-IT" dirty="0"/>
              <a:t> are full of </a:t>
            </a:r>
            <a:r>
              <a:rPr lang="it-IT" dirty="0" err="1"/>
              <a:t>examples</a:t>
            </a:r>
            <a:r>
              <a:rPr lang="it-IT" dirty="0"/>
              <a:t> </a:t>
            </a:r>
            <a:r>
              <a:rPr lang="it-IT" dirty="0" err="1"/>
              <a:t>where</a:t>
            </a:r>
            <a:r>
              <a:rPr lang="it-IT" dirty="0"/>
              <a:t> the </a:t>
            </a:r>
            <a:r>
              <a:rPr lang="it-IT" i="1" dirty="0"/>
              <a:t>etimologia remota</a:t>
            </a:r>
            <a:r>
              <a:rPr lang="it-IT" dirty="0"/>
              <a:t> </a:t>
            </a:r>
            <a:r>
              <a:rPr lang="it-IT" dirty="0" err="1"/>
              <a:t>approach</a:t>
            </a:r>
            <a:r>
              <a:rPr lang="it-IT" dirty="0"/>
              <a:t> </a:t>
            </a:r>
            <a:r>
              <a:rPr lang="it-IT" dirty="0" err="1"/>
              <a:t>prevails</a:t>
            </a:r>
            <a:r>
              <a:rPr lang="it-IT" dirty="0"/>
              <a:t>:</a:t>
            </a:r>
          </a:p>
          <a:p>
            <a:pPr algn="just">
              <a:lnSpc>
                <a:spcPct val="150000"/>
              </a:lnSpc>
            </a:pPr>
            <a:r>
              <a:rPr lang="it-IT" dirty="0" err="1"/>
              <a:t>Vasmer’s</a:t>
            </a:r>
            <a:r>
              <a:rPr lang="it-IT" dirty="0"/>
              <a:t> </a:t>
            </a:r>
            <a:r>
              <a:rPr lang="it-IT" i="1" dirty="0" err="1"/>
              <a:t>Russisches</a:t>
            </a:r>
            <a:r>
              <a:rPr lang="it-IT" i="1" dirty="0"/>
              <a:t> </a:t>
            </a:r>
            <a:r>
              <a:rPr lang="it-IT" i="1" dirty="0" err="1"/>
              <a:t>etymologisches</a:t>
            </a:r>
            <a:r>
              <a:rPr lang="it-IT" i="1" dirty="0"/>
              <a:t> </a:t>
            </a:r>
            <a:r>
              <a:rPr lang="it-IT" i="1" dirty="0" err="1" smtClean="0"/>
              <a:t>Wörterbuch</a:t>
            </a:r>
            <a:r>
              <a:rPr lang="it-IT" i="1" dirty="0" smtClean="0"/>
              <a:t> </a:t>
            </a:r>
            <a:r>
              <a:rPr lang="it-IT" dirty="0"/>
              <a:t>(</a:t>
            </a:r>
            <a:r>
              <a:rPr lang="it-IT" i="1" dirty="0" err="1"/>
              <a:t>RussEW</a:t>
            </a:r>
            <a:r>
              <a:rPr lang="it-IT" dirty="0"/>
              <a:t>)</a:t>
            </a:r>
          </a:p>
          <a:p>
            <a:pPr algn="just">
              <a:lnSpc>
                <a:spcPct val="150000"/>
              </a:lnSpc>
            </a:pPr>
            <a:r>
              <a:rPr lang="it-IT" dirty="0" err="1"/>
              <a:t>Cortelazzo</a:t>
            </a:r>
            <a:r>
              <a:rPr lang="it-IT" dirty="0"/>
              <a:t> and </a:t>
            </a:r>
            <a:r>
              <a:rPr lang="it-IT" dirty="0" err="1"/>
              <a:t>Zolli’s</a:t>
            </a:r>
            <a:r>
              <a:rPr lang="it-IT" dirty="0"/>
              <a:t> </a:t>
            </a:r>
            <a:r>
              <a:rPr lang="it-IT" i="1" dirty="0"/>
              <a:t>Dizionario etimologico della lingua italiana</a:t>
            </a:r>
            <a:r>
              <a:rPr lang="it-IT" dirty="0"/>
              <a:t> (</a:t>
            </a:r>
            <a:r>
              <a:rPr lang="it-IT" i="1" dirty="0"/>
              <a:t>DELI</a:t>
            </a:r>
            <a:r>
              <a:rPr lang="it-IT" dirty="0"/>
              <a:t>)</a:t>
            </a:r>
          </a:p>
          <a:p>
            <a:pPr algn="just">
              <a:lnSpc>
                <a:spcPct val="150000"/>
              </a:lnSpc>
            </a:pPr>
            <a:r>
              <a:rPr lang="it-IT" i="1" dirty="0"/>
              <a:t>The Concise Oxford Dictionary of English </a:t>
            </a:r>
            <a:r>
              <a:rPr lang="it-IT" i="1" dirty="0" err="1"/>
              <a:t>Etymology</a:t>
            </a:r>
            <a:r>
              <a:rPr lang="it-IT" i="1" dirty="0"/>
              <a:t> </a:t>
            </a:r>
            <a:r>
              <a:rPr lang="it-IT" dirty="0"/>
              <a:t>(</a:t>
            </a:r>
            <a:r>
              <a:rPr lang="it-IT" i="1" dirty="0"/>
              <a:t>CODEE</a:t>
            </a:r>
            <a:r>
              <a:rPr lang="it-IT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193831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dirty="0" smtClean="0"/>
              <a:t>EXAMPLE OF AN ENTRY EXCERPT FROM </a:t>
            </a:r>
            <a:r>
              <a:rPr lang="it-IT" i="1" dirty="0" smtClean="0"/>
              <a:t>CODEE 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it-IT" dirty="0" smtClean="0"/>
              <a:t>“</a:t>
            </a:r>
            <a:r>
              <a:rPr lang="it-IT" dirty="0" smtClean="0">
                <a:solidFill>
                  <a:srgbClr val="00B050"/>
                </a:solidFill>
              </a:rPr>
              <a:t>F[</a:t>
            </a:r>
            <a:r>
              <a:rPr lang="it-IT" dirty="0" err="1" smtClean="0">
                <a:solidFill>
                  <a:srgbClr val="00B050"/>
                </a:solidFill>
              </a:rPr>
              <a:t>rench</a:t>
            </a:r>
            <a:r>
              <a:rPr lang="it-IT" dirty="0">
                <a:solidFill>
                  <a:srgbClr val="00B050"/>
                </a:solidFill>
              </a:rPr>
              <a:t>] ménage</a:t>
            </a:r>
            <a:r>
              <a:rPr lang="it-IT" dirty="0"/>
              <a:t>, </a:t>
            </a:r>
            <a:r>
              <a:rPr lang="it-IT" dirty="0" err="1">
                <a:solidFill>
                  <a:srgbClr val="0070C0"/>
                </a:solidFill>
              </a:rPr>
              <a:t>earlier</a:t>
            </a:r>
            <a:r>
              <a:rPr lang="it-IT" dirty="0">
                <a:solidFill>
                  <a:srgbClr val="0070C0"/>
                </a:solidFill>
              </a:rPr>
              <a:t> </a:t>
            </a:r>
            <a:r>
              <a:rPr lang="it-IT" dirty="0" err="1">
                <a:solidFill>
                  <a:srgbClr val="0070C0"/>
                </a:solidFill>
              </a:rPr>
              <a:t>menaige</a:t>
            </a:r>
            <a:r>
              <a:rPr lang="it-IT" dirty="0">
                <a:solidFill>
                  <a:srgbClr val="0070C0"/>
                </a:solidFill>
              </a:rPr>
              <a:t>, </a:t>
            </a:r>
            <a:r>
              <a:rPr lang="it-IT" dirty="0" err="1">
                <a:solidFill>
                  <a:srgbClr val="0070C0"/>
                </a:solidFill>
              </a:rPr>
              <a:t>manaige</a:t>
            </a:r>
            <a:r>
              <a:rPr lang="it-IT" dirty="0">
                <a:solidFill>
                  <a:srgbClr val="0070C0"/>
                </a:solidFill>
              </a:rPr>
              <a:t> [, </a:t>
            </a:r>
            <a:r>
              <a:rPr lang="it-IT" dirty="0" err="1">
                <a:solidFill>
                  <a:srgbClr val="0070C0"/>
                </a:solidFill>
              </a:rPr>
              <a:t>normal</a:t>
            </a:r>
            <a:r>
              <a:rPr lang="it-IT" dirty="0">
                <a:solidFill>
                  <a:srgbClr val="0070C0"/>
                </a:solidFill>
              </a:rPr>
              <a:t> </a:t>
            </a:r>
            <a:r>
              <a:rPr lang="it-IT" dirty="0" err="1">
                <a:solidFill>
                  <a:srgbClr val="0070C0"/>
                </a:solidFill>
              </a:rPr>
              <a:t>development</a:t>
            </a:r>
            <a:r>
              <a:rPr lang="it-IT" dirty="0">
                <a:solidFill>
                  <a:srgbClr val="0070C0"/>
                </a:solidFill>
              </a:rPr>
              <a:t> of] [Proto-]Rom[ance] *</a:t>
            </a:r>
            <a:r>
              <a:rPr lang="it-IT" dirty="0" err="1">
                <a:solidFill>
                  <a:srgbClr val="0070C0"/>
                </a:solidFill>
              </a:rPr>
              <a:t>mansiōnāticum</a:t>
            </a:r>
            <a:r>
              <a:rPr lang="it-IT" dirty="0">
                <a:solidFill>
                  <a:srgbClr val="0070C0"/>
                </a:solidFill>
              </a:rPr>
              <a:t>, f[</a:t>
            </a:r>
            <a:r>
              <a:rPr lang="it-IT" dirty="0" err="1">
                <a:solidFill>
                  <a:srgbClr val="0070C0"/>
                </a:solidFill>
              </a:rPr>
              <a:t>ormed</a:t>
            </a:r>
            <a:r>
              <a:rPr lang="it-IT" dirty="0">
                <a:solidFill>
                  <a:srgbClr val="0070C0"/>
                </a:solidFill>
              </a:rPr>
              <a:t> on] L[</a:t>
            </a:r>
            <a:r>
              <a:rPr lang="it-IT" dirty="0" err="1">
                <a:solidFill>
                  <a:srgbClr val="0070C0"/>
                </a:solidFill>
              </a:rPr>
              <a:t>atin</a:t>
            </a:r>
            <a:r>
              <a:rPr lang="it-IT" dirty="0">
                <a:solidFill>
                  <a:srgbClr val="0070C0"/>
                </a:solidFill>
              </a:rPr>
              <a:t>] </a:t>
            </a:r>
            <a:r>
              <a:rPr lang="it-IT" dirty="0" err="1">
                <a:solidFill>
                  <a:srgbClr val="0070C0"/>
                </a:solidFill>
              </a:rPr>
              <a:t>mansiō</a:t>
            </a:r>
            <a:r>
              <a:rPr lang="it-IT" dirty="0">
                <a:solidFill>
                  <a:srgbClr val="0070C0"/>
                </a:solidFill>
              </a:rPr>
              <a:t>, -</a:t>
            </a:r>
            <a:r>
              <a:rPr lang="it-IT" dirty="0" err="1">
                <a:solidFill>
                  <a:srgbClr val="0070C0"/>
                </a:solidFill>
              </a:rPr>
              <a:t>ōn</a:t>
            </a:r>
            <a:r>
              <a:rPr lang="it-IT" dirty="0">
                <a:solidFill>
                  <a:srgbClr val="0070C0"/>
                </a:solidFill>
              </a:rPr>
              <a:t>-” (</a:t>
            </a:r>
            <a:r>
              <a:rPr lang="it-IT" dirty="0" err="1">
                <a:solidFill>
                  <a:srgbClr val="0070C0"/>
                </a:solidFill>
              </a:rPr>
              <a:t>s.v</a:t>
            </a:r>
            <a:r>
              <a:rPr lang="it-IT" dirty="0">
                <a:solidFill>
                  <a:srgbClr val="0070C0"/>
                </a:solidFill>
              </a:rPr>
              <a:t>. ménage</a:t>
            </a:r>
            <a:r>
              <a:rPr lang="it-IT" dirty="0" smtClean="0">
                <a:solidFill>
                  <a:srgbClr val="0070C0"/>
                </a:solidFill>
              </a:rPr>
              <a:t>)</a:t>
            </a:r>
            <a:r>
              <a:rPr lang="it-IT" dirty="0" smtClean="0"/>
              <a:t>”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it-IT" dirty="0" smtClean="0"/>
          </a:p>
          <a:p>
            <a:pPr marL="0" indent="0" algn="just">
              <a:lnSpc>
                <a:spcPct val="150000"/>
              </a:lnSpc>
              <a:buNone/>
            </a:pPr>
            <a:r>
              <a:rPr lang="en-US" dirty="0" smtClean="0"/>
              <a:t>Only </a:t>
            </a:r>
            <a:r>
              <a:rPr lang="en-US" dirty="0"/>
              <a:t>“F[</a:t>
            </a:r>
            <a:r>
              <a:rPr lang="en-US" dirty="0" err="1"/>
              <a:t>rench</a:t>
            </a:r>
            <a:r>
              <a:rPr lang="en-US" dirty="0"/>
              <a:t>] ménage”, that is the </a:t>
            </a:r>
            <a:r>
              <a:rPr lang="en-US" i="1" dirty="0" err="1" smtClean="0"/>
              <a:t>etimologia</a:t>
            </a:r>
            <a:r>
              <a:rPr lang="en-US" i="1" dirty="0" smtClean="0"/>
              <a:t> </a:t>
            </a:r>
            <a:r>
              <a:rPr lang="en-US" i="1" dirty="0" err="1" smtClean="0"/>
              <a:t>prossima</a:t>
            </a:r>
            <a:r>
              <a:rPr lang="en-US" i="1" dirty="0" smtClean="0"/>
              <a:t> </a:t>
            </a:r>
            <a:r>
              <a:rPr lang="en-US" dirty="0" smtClean="0"/>
              <a:t>part </a:t>
            </a:r>
            <a:r>
              <a:rPr lang="en-US" dirty="0"/>
              <a:t>of the etymology, is relevant. Indeed, the fact that French MÉNAGE is itself inherited has no bearing on its being borrowed by English: had French MÉNAGE been borrowed from another language or created from French material, the borrowing into English would have occurred exactly in the same way</a:t>
            </a:r>
            <a:endParaRPr lang="it-IT" dirty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4921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CONCLUSION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endParaRPr lang="en-US" dirty="0" smtClean="0"/>
          </a:p>
          <a:p>
            <a:pPr marL="0" indent="0" algn="ctr">
              <a:lnSpc>
                <a:spcPct val="150000"/>
              </a:lnSpc>
              <a:buNone/>
            </a:pPr>
            <a:r>
              <a:rPr lang="en-US" dirty="0" smtClean="0"/>
              <a:t>The </a:t>
            </a:r>
            <a:r>
              <a:rPr lang="en-US" dirty="0"/>
              <a:t>reader is left in the dark about the question whether the two lexemes mentioned by the </a:t>
            </a:r>
            <a:r>
              <a:rPr lang="en-US" i="1" dirty="0"/>
              <a:t>CODEE</a:t>
            </a:r>
            <a:r>
              <a:rPr lang="en-US" dirty="0"/>
              <a:t>, namely MÉNAGE1 ‘housekeeping’ and MÉNAGE2 ‘domestic establishment’, are both borrowed from French or if one of them developed in English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493146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iaro">
  <a:themeElements>
    <a:clrScheme name="Chiaro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o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hiar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60</TotalTime>
  <Words>277</Words>
  <Application>Microsoft Office PowerPoint</Application>
  <PresentationFormat>Presentazione su schermo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6" baseType="lpstr">
      <vt:lpstr>Chiaro</vt:lpstr>
      <vt:lpstr>Etimologia prossima vs. etimologia remota</vt:lpstr>
      <vt:lpstr>INTRODUCTION</vt:lpstr>
      <vt:lpstr>ETIMOLOGIA REMOTA APPROACH</vt:lpstr>
      <vt:lpstr>EXAMPLE OF AN ENTRY EXCERPT FROM CODEE 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Etimologia prossima vs. etimologia remota</dc:title>
  <dc:creator>Stefano</dc:creator>
  <cp:lastModifiedBy>Stefano</cp:lastModifiedBy>
  <cp:revision>4</cp:revision>
  <dcterms:created xsi:type="dcterms:W3CDTF">2016-05-01T17:44:28Z</dcterms:created>
  <dcterms:modified xsi:type="dcterms:W3CDTF">2016-05-01T18:44:51Z</dcterms:modified>
</cp:coreProperties>
</file>