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  <p:sldId id="259" r:id="rId5"/>
    <p:sldId id="260" r:id="rId6"/>
  </p:sldIdLst>
  <p:sldSz cx="9144000" cy="6858000" type="screen4x3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3" d="100"/>
          <a:sy n="73" d="100"/>
        </p:scale>
        <p:origin x="-1068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371600"/>
            <a:ext cx="7848600" cy="1927225"/>
          </a:xfrm>
        </p:spPr>
        <p:txBody>
          <a:bodyPr anchor="b">
            <a:noAutofit/>
          </a:bodyPr>
          <a:lstStyle>
            <a:lvl1pPr>
              <a:defRPr sz="5400" cap="all" baseline="0"/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3505200"/>
            <a:ext cx="6400800" cy="1752600"/>
          </a:xfrm>
        </p:spPr>
        <p:txBody>
          <a:bodyPr/>
          <a:lstStyle>
            <a:lvl1pPr marL="0" indent="0" algn="l">
              <a:buNone/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76A0EF-D7D6-4364-A276-2EC3CAC10A46}" type="datetimeFigureOut">
              <a:rPr lang="it-IT" smtClean="0"/>
              <a:t>01/05/2016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6A0C1-D3CA-4BB4-A770-85E0556E974B}" type="slidenum">
              <a:rPr lang="it-IT" smtClean="0"/>
              <a:t>‹N›</a:t>
            </a:fld>
            <a:endParaRPr lang="it-IT"/>
          </a:p>
        </p:txBody>
      </p:sp>
      <p:cxnSp>
        <p:nvCxnSpPr>
          <p:cNvPr id="8" name="Straight Connector 7"/>
          <p:cNvCxnSpPr/>
          <p:nvPr/>
        </p:nvCxnSpPr>
        <p:spPr>
          <a:xfrm>
            <a:off x="685800" y="3398520"/>
            <a:ext cx="7848600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76A0EF-D7D6-4364-A276-2EC3CAC10A46}" type="datetimeFigureOut">
              <a:rPr lang="it-IT" smtClean="0"/>
              <a:t>01/05/2016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6A0C1-D3CA-4BB4-A770-85E0556E974B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609600"/>
            <a:ext cx="2057400" cy="5867400"/>
          </a:xfrm>
        </p:spPr>
        <p:txBody>
          <a:bodyPr vert="eaVert" anchor="b"/>
          <a:lstStyle/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6019800" cy="5867400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76A0EF-D7D6-4364-A276-2EC3CAC10A46}" type="datetimeFigureOut">
              <a:rPr lang="it-IT" smtClean="0"/>
              <a:t>01/05/2016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6A0C1-D3CA-4BB4-A770-85E0556E974B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76A0EF-D7D6-4364-A276-2EC3CAC10A46}" type="datetimeFigureOut">
              <a:rPr lang="it-IT" smtClean="0"/>
              <a:t>01/05/2016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6A0C1-D3CA-4BB4-A770-85E0556E974B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2362200"/>
            <a:ext cx="7772400" cy="2200275"/>
          </a:xfrm>
        </p:spPr>
        <p:txBody>
          <a:bodyPr anchor="b">
            <a:normAutofit/>
          </a:bodyPr>
          <a:lstStyle>
            <a:lvl1pPr algn="l">
              <a:defRPr sz="4800" b="0" cap="all"/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4626864"/>
            <a:ext cx="7772400" cy="1500187"/>
          </a:xfrm>
        </p:spPr>
        <p:txBody>
          <a:bodyPr anchor="t">
            <a:normAutofit/>
          </a:bodyPr>
          <a:lstStyle>
            <a:lvl1pPr marL="0" indent="0"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76A0EF-D7D6-4364-A276-2EC3CAC10A46}" type="datetimeFigureOut">
              <a:rPr lang="it-IT" smtClean="0"/>
              <a:t>01/05/2016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6A0C1-D3CA-4BB4-A770-85E0556E974B}" type="slidenum">
              <a:rPr lang="it-IT" smtClean="0"/>
              <a:t>‹N›</a:t>
            </a:fld>
            <a:endParaRPr lang="it-IT"/>
          </a:p>
        </p:txBody>
      </p:sp>
      <p:cxnSp>
        <p:nvCxnSpPr>
          <p:cNvPr id="7" name="Straight Connector 6"/>
          <p:cNvCxnSpPr/>
          <p:nvPr/>
        </p:nvCxnSpPr>
        <p:spPr>
          <a:xfrm>
            <a:off x="731520" y="4599432"/>
            <a:ext cx="7848600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73352"/>
            <a:ext cx="4038600" cy="471830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73352"/>
            <a:ext cx="4038600" cy="471830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76A0EF-D7D6-4364-A276-2EC3CAC10A46}" type="datetimeFigureOut">
              <a:rPr lang="it-IT" smtClean="0"/>
              <a:t>01/05/2016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6A0C1-D3CA-4BB4-A770-85E0556E974B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76400"/>
            <a:ext cx="3931920" cy="639762"/>
          </a:xfrm>
          <a:noFill/>
          <a:ln>
            <a:noFill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none"/>
        </p:style>
        <p:txBody>
          <a:bodyPr anchor="ctr">
            <a:normAutofit/>
          </a:bodyPr>
          <a:lstStyle>
            <a:lvl1pPr marL="0" indent="0" algn="ctr">
              <a:buNone/>
              <a:defRPr sz="20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438400"/>
            <a:ext cx="393192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54880" y="1676400"/>
            <a:ext cx="3931920" cy="639762"/>
          </a:xfrm>
          <a:noFill/>
          <a:ln>
            <a:noFill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none"/>
        </p:style>
        <p:txBody>
          <a:bodyPr anchor="ctr">
            <a:normAutofit/>
          </a:bodyPr>
          <a:lstStyle>
            <a:lvl1pPr marL="0" indent="0" algn="ctr">
              <a:buNone/>
              <a:defRPr lang="en-US" sz="2000" b="0" kern="1200" dirty="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54880" y="2438400"/>
            <a:ext cx="393192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76A0EF-D7D6-4364-A276-2EC3CAC10A46}" type="datetimeFigureOut">
              <a:rPr lang="it-IT" smtClean="0"/>
              <a:t>01/05/2016</a:t>
            </a:fld>
            <a:endParaRPr lang="it-IT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6A0C1-D3CA-4BB4-A770-85E0556E974B}" type="slidenum">
              <a:rPr lang="it-IT" smtClean="0"/>
              <a:t>‹N›</a:t>
            </a:fld>
            <a:endParaRPr lang="it-IT"/>
          </a:p>
        </p:txBody>
      </p:sp>
      <p:cxnSp>
        <p:nvCxnSpPr>
          <p:cNvPr id="11" name="Straight Connector 10"/>
          <p:cNvCxnSpPr/>
          <p:nvPr/>
        </p:nvCxnSpPr>
        <p:spPr>
          <a:xfrm rot="5400000">
            <a:off x="2217817" y="4045823"/>
            <a:ext cx="4709160" cy="794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76A0EF-D7D6-4364-A276-2EC3CAC10A46}" type="datetimeFigureOut">
              <a:rPr lang="it-IT" smtClean="0"/>
              <a:t>01/05/2016</a:t>
            </a:fld>
            <a:endParaRPr lang="it-IT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6A0C1-D3CA-4BB4-A770-85E0556E974B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76A0EF-D7D6-4364-A276-2EC3CAC10A46}" type="datetimeFigureOut">
              <a:rPr lang="it-IT" smtClean="0"/>
              <a:t>01/05/2016</a:t>
            </a:fld>
            <a:endParaRPr lang="it-IT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6A0C1-D3CA-4BB4-A770-85E0556E974B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92080"/>
            <a:ext cx="2139696" cy="1261872"/>
          </a:xfrm>
        </p:spPr>
        <p:txBody>
          <a:bodyPr anchor="b">
            <a:noAutofit/>
          </a:bodyPr>
          <a:lstStyle>
            <a:lvl1pPr algn="l">
              <a:defRPr sz="2400" b="0"/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71800" y="792080"/>
            <a:ext cx="5715000" cy="557784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2130552"/>
            <a:ext cx="2139696" cy="424361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76A0EF-D7D6-4364-A276-2EC3CAC10A46}" type="datetimeFigureOut">
              <a:rPr lang="it-IT" smtClean="0"/>
              <a:t>01/05/2016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6A0C1-D3CA-4BB4-A770-85E0556E974B}" type="slidenum">
              <a:rPr lang="it-IT" smtClean="0"/>
              <a:t>‹N›</a:t>
            </a:fld>
            <a:endParaRPr lang="it-IT"/>
          </a:p>
        </p:txBody>
      </p:sp>
      <p:cxnSp>
        <p:nvCxnSpPr>
          <p:cNvPr id="9" name="Straight Connector 8"/>
          <p:cNvCxnSpPr/>
          <p:nvPr/>
        </p:nvCxnSpPr>
        <p:spPr>
          <a:xfrm rot="5400000">
            <a:off x="-13116" y="3580206"/>
            <a:ext cx="5577840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92480"/>
            <a:ext cx="2142680" cy="126492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858610" y="838201"/>
            <a:ext cx="5904390" cy="5500456"/>
          </a:xfrm>
          <a:solidFill>
            <a:schemeClr val="bg2"/>
          </a:solidFill>
          <a:ln w="76200">
            <a:solidFill>
              <a:srgbClr val="FFFFFF"/>
            </a:solidFill>
            <a:miter lim="800000"/>
          </a:ln>
          <a:effectLst>
            <a:outerShdw blurRad="50800" dist="12700" dir="5400000" algn="t" rotWithShape="0">
              <a:prstClr val="black">
                <a:alpha val="59000"/>
              </a:prstClr>
            </a:outerShdw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it-IT" smtClean="0"/>
              <a:t>Fare clic sull'icona per inserire un'immagine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133600"/>
            <a:ext cx="2139696" cy="424281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76A0EF-D7D6-4364-A276-2EC3CAC10A46}" type="datetimeFigureOut">
              <a:rPr lang="it-IT" smtClean="0"/>
              <a:t>01/05/2016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6A0C1-D3CA-4BB4-A770-85E0556E974B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220786"/>
            <a:ext cx="9144000" cy="2286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990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876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9144000" cy="36576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18288"/>
            <a:ext cx="28956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FFFFF"/>
                </a:solidFill>
              </a:defRPr>
            </a:lvl1pPr>
          </a:lstStyle>
          <a:p>
            <a:fld id="{5876A0EF-D7D6-4364-A276-2EC3CAC10A46}" type="datetimeFigureOut">
              <a:rPr lang="it-IT" smtClean="0"/>
              <a:t>01/05/2016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429000" y="18288"/>
            <a:ext cx="41148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rgbClr val="FFFFFF"/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18288"/>
            <a:ext cx="10668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1">
                <a:solidFill>
                  <a:srgbClr val="FFFFFF"/>
                </a:solidFill>
              </a:defRPr>
            </a:lvl1pPr>
          </a:lstStyle>
          <a:p>
            <a:fld id="{8A06A0C1-D3CA-4BB4-A770-85E0556E974B}" type="slidenum">
              <a:rPr lang="it-IT" smtClean="0"/>
              <a:t>‹N›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000" kern="1200" spc="-1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spcBef>
          <a:spcPct val="20000"/>
        </a:spcBef>
        <a:buClr>
          <a:schemeClr val="accent1"/>
        </a:buClr>
        <a:buSzPct val="85000"/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spcBef>
          <a:spcPct val="20000"/>
        </a:spcBef>
        <a:buClr>
          <a:schemeClr val="accent1"/>
        </a:buClr>
        <a:buSzPct val="85000"/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spcBef>
          <a:spcPct val="20000"/>
        </a:spcBef>
        <a:buClr>
          <a:schemeClr val="accent1"/>
        </a:buClr>
        <a:buSzPct val="90000"/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188720" indent="-13716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137160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6pPr>
      <a:lvl7pPr marL="155448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7pPr>
      <a:lvl8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8pPr>
      <a:lvl9pPr marL="192024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722376" y="1340768"/>
            <a:ext cx="7772400" cy="1944216"/>
          </a:xfrm>
        </p:spPr>
        <p:txBody>
          <a:bodyPr/>
          <a:lstStyle/>
          <a:p>
            <a:pPr algn="ctr"/>
            <a:r>
              <a:rPr lang="it-IT" sz="4800" i="1" dirty="0" smtClean="0"/>
              <a:t>Etimologia prossima </a:t>
            </a:r>
            <a:r>
              <a:rPr lang="it-IT" sz="4800" dirty="0" smtClean="0"/>
              <a:t>vs.</a:t>
            </a:r>
            <a:r>
              <a:rPr lang="it-IT" sz="4800" i="1" dirty="0" smtClean="0"/>
              <a:t> etimologia remota</a:t>
            </a:r>
            <a:endParaRPr lang="it-IT" sz="4800" i="1" dirty="0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722376" y="3429000"/>
            <a:ext cx="7772400" cy="2808312"/>
          </a:xfrm>
        </p:spPr>
        <p:txBody>
          <a:bodyPr>
            <a:normAutofit/>
          </a:bodyPr>
          <a:lstStyle/>
          <a:p>
            <a:endParaRPr lang="it-IT" dirty="0"/>
          </a:p>
          <a:p>
            <a:pPr algn="just"/>
            <a:r>
              <a:rPr lang="it-IT" dirty="0" smtClean="0"/>
              <a:t>Buchi</a:t>
            </a:r>
            <a:r>
              <a:rPr lang="it-IT" dirty="0"/>
              <a:t>, </a:t>
            </a:r>
            <a:r>
              <a:rPr lang="it-IT" dirty="0" err="1"/>
              <a:t>Éva</a:t>
            </a:r>
            <a:r>
              <a:rPr lang="it-IT" dirty="0"/>
              <a:t> (2016): "</a:t>
            </a:r>
            <a:r>
              <a:rPr lang="it-IT" dirty="0" err="1"/>
              <a:t>Etymological</a:t>
            </a:r>
            <a:r>
              <a:rPr lang="it-IT" dirty="0"/>
              <a:t> </a:t>
            </a:r>
            <a:r>
              <a:rPr lang="it-IT" dirty="0" err="1"/>
              <a:t>dictionaries</a:t>
            </a:r>
            <a:r>
              <a:rPr lang="it-IT" dirty="0"/>
              <a:t>". In: </a:t>
            </a:r>
            <a:r>
              <a:rPr lang="it-IT" dirty="0" err="1"/>
              <a:t>Durkin</a:t>
            </a:r>
            <a:r>
              <a:rPr lang="it-IT" dirty="0"/>
              <a:t>, Philip (ed.), </a:t>
            </a:r>
            <a:r>
              <a:rPr lang="it-IT" i="1" dirty="0"/>
              <a:t>The Oxford </a:t>
            </a:r>
            <a:r>
              <a:rPr lang="it-IT" i="1" dirty="0" err="1"/>
              <a:t>Handbook</a:t>
            </a:r>
            <a:r>
              <a:rPr lang="it-IT" i="1" dirty="0"/>
              <a:t> of </a:t>
            </a:r>
            <a:r>
              <a:rPr lang="it-IT" i="1" dirty="0" err="1"/>
              <a:t>Lexicography</a:t>
            </a:r>
            <a:r>
              <a:rPr lang="it-IT" dirty="0"/>
              <a:t>, Oxford: Oxford </a:t>
            </a:r>
            <a:r>
              <a:rPr lang="it-IT" dirty="0" err="1"/>
              <a:t>University</a:t>
            </a:r>
            <a:r>
              <a:rPr lang="it-IT" dirty="0"/>
              <a:t> Press: 338-349 </a:t>
            </a:r>
            <a:endParaRPr lang="it-IT" dirty="0" smtClean="0"/>
          </a:p>
          <a:p>
            <a:pPr algn="just"/>
            <a:endParaRPr lang="it-IT" dirty="0"/>
          </a:p>
          <a:p>
            <a:pPr algn="ctr"/>
            <a:r>
              <a:rPr lang="it-IT" dirty="0" smtClean="0"/>
              <a:t>Stefano Angelucci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40739527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 smtClean="0"/>
              <a:t>INTRODUCTION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>
              <a:lnSpc>
                <a:spcPct val="150000"/>
              </a:lnSpc>
            </a:pPr>
            <a:r>
              <a:rPr lang="it-IT" i="1" dirty="0" smtClean="0"/>
              <a:t>Etimologia prossima</a:t>
            </a:r>
            <a:r>
              <a:rPr lang="it-IT" dirty="0" smtClean="0"/>
              <a:t>: to </a:t>
            </a:r>
            <a:r>
              <a:rPr lang="en-US" dirty="0" smtClean="0"/>
              <a:t>put </a:t>
            </a:r>
            <a:r>
              <a:rPr lang="en-US" dirty="0"/>
              <a:t>forward direct or immediate </a:t>
            </a:r>
            <a:r>
              <a:rPr lang="en-US" dirty="0" smtClean="0"/>
              <a:t>etymologies</a:t>
            </a:r>
          </a:p>
          <a:p>
            <a:pPr algn="just">
              <a:lnSpc>
                <a:spcPct val="150000"/>
              </a:lnSpc>
            </a:pPr>
            <a:endParaRPr lang="en-US" i="1" dirty="0"/>
          </a:p>
          <a:p>
            <a:pPr algn="just">
              <a:lnSpc>
                <a:spcPct val="150000"/>
              </a:lnSpc>
            </a:pPr>
            <a:r>
              <a:rPr lang="en-US" i="1" dirty="0" err="1" smtClean="0"/>
              <a:t>Etimologia</a:t>
            </a:r>
            <a:r>
              <a:rPr lang="en-US" i="1" dirty="0" smtClean="0"/>
              <a:t> </a:t>
            </a:r>
            <a:r>
              <a:rPr lang="en-US" i="1" dirty="0" err="1" smtClean="0"/>
              <a:t>remota</a:t>
            </a:r>
            <a:r>
              <a:rPr lang="en-US" dirty="0" smtClean="0"/>
              <a:t>: not to put </a:t>
            </a:r>
            <a:r>
              <a:rPr lang="en-US" dirty="0"/>
              <a:t>forward direct or immediate etymologies</a:t>
            </a:r>
          </a:p>
          <a:p>
            <a:pPr algn="just"/>
            <a:endParaRPr lang="it-IT" i="1" dirty="0" smtClean="0"/>
          </a:p>
          <a:p>
            <a:pPr marL="0" indent="0" algn="just">
              <a:buNone/>
            </a:pPr>
            <a:r>
              <a:rPr lang="it-IT" dirty="0" smtClean="0"/>
              <a:t>A </a:t>
            </a:r>
            <a:r>
              <a:rPr lang="it-IT" dirty="0" err="1" smtClean="0"/>
              <a:t>lack</a:t>
            </a:r>
            <a:r>
              <a:rPr lang="it-IT" dirty="0" smtClean="0"/>
              <a:t> of balance </a:t>
            </a:r>
            <a:r>
              <a:rPr lang="it-IT" dirty="0" err="1" smtClean="0"/>
              <a:t>between</a:t>
            </a:r>
            <a:r>
              <a:rPr lang="it-IT" dirty="0" smtClean="0"/>
              <a:t> the </a:t>
            </a:r>
            <a:r>
              <a:rPr lang="it-IT" dirty="0" err="1" smtClean="0"/>
              <a:t>two</a:t>
            </a:r>
            <a:r>
              <a:rPr lang="it-IT" dirty="0" smtClean="0"/>
              <a:t> </a:t>
            </a:r>
            <a:r>
              <a:rPr lang="it-IT" dirty="0" err="1" smtClean="0"/>
              <a:t>approaches</a:t>
            </a:r>
            <a:r>
              <a:rPr lang="it-IT" dirty="0" smtClean="0"/>
              <a:t> must be </a:t>
            </a:r>
            <a:r>
              <a:rPr lang="it-IT" dirty="0" err="1" smtClean="0"/>
              <a:t>criticised</a:t>
            </a:r>
            <a:r>
              <a:rPr lang="it-IT" dirty="0" smtClean="0"/>
              <a:t>, </a:t>
            </a:r>
            <a:r>
              <a:rPr lang="it-IT" dirty="0" err="1" smtClean="0"/>
              <a:t>even</a:t>
            </a:r>
            <a:r>
              <a:rPr lang="it-IT" dirty="0" smtClean="0"/>
              <a:t> in the best </a:t>
            </a:r>
            <a:r>
              <a:rPr lang="it-IT" dirty="0" err="1" smtClean="0"/>
              <a:t>available</a:t>
            </a:r>
            <a:r>
              <a:rPr lang="it-IT" dirty="0" smtClean="0"/>
              <a:t> </a:t>
            </a:r>
            <a:r>
              <a:rPr lang="it-IT" dirty="0" err="1" smtClean="0"/>
              <a:t>etymological</a:t>
            </a:r>
            <a:r>
              <a:rPr lang="it-IT" dirty="0" smtClean="0"/>
              <a:t> </a:t>
            </a:r>
            <a:r>
              <a:rPr lang="it-IT" dirty="0" err="1" smtClean="0"/>
              <a:t>dictionaries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14702541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it-IT" i="1" dirty="0" smtClean="0"/>
              <a:t>ETIMOLOGIA REMOTA </a:t>
            </a:r>
            <a:r>
              <a:rPr lang="it-IT" dirty="0" smtClean="0"/>
              <a:t>APPROACH</a:t>
            </a:r>
            <a:endParaRPr lang="it-IT" i="1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lnSpc>
                <a:spcPct val="150000"/>
              </a:lnSpc>
              <a:buNone/>
            </a:pPr>
            <a:r>
              <a:rPr lang="it-IT" dirty="0" err="1" smtClean="0"/>
              <a:t>Etymological</a:t>
            </a:r>
            <a:r>
              <a:rPr lang="it-IT" dirty="0" smtClean="0"/>
              <a:t> </a:t>
            </a:r>
            <a:r>
              <a:rPr lang="it-IT" dirty="0" err="1"/>
              <a:t>dictionaries</a:t>
            </a:r>
            <a:r>
              <a:rPr lang="it-IT" dirty="0"/>
              <a:t> are full of </a:t>
            </a:r>
            <a:r>
              <a:rPr lang="it-IT" dirty="0" err="1"/>
              <a:t>examples</a:t>
            </a:r>
            <a:r>
              <a:rPr lang="it-IT" dirty="0"/>
              <a:t> </a:t>
            </a:r>
            <a:r>
              <a:rPr lang="it-IT" dirty="0" err="1"/>
              <a:t>where</a:t>
            </a:r>
            <a:r>
              <a:rPr lang="it-IT" dirty="0"/>
              <a:t> the </a:t>
            </a:r>
            <a:r>
              <a:rPr lang="it-IT" i="1" dirty="0"/>
              <a:t>etimologia remota</a:t>
            </a:r>
            <a:r>
              <a:rPr lang="it-IT" dirty="0"/>
              <a:t> </a:t>
            </a:r>
            <a:r>
              <a:rPr lang="it-IT" dirty="0" err="1"/>
              <a:t>approach</a:t>
            </a:r>
            <a:r>
              <a:rPr lang="it-IT" dirty="0"/>
              <a:t> </a:t>
            </a:r>
            <a:r>
              <a:rPr lang="it-IT" dirty="0" err="1"/>
              <a:t>prevails</a:t>
            </a:r>
            <a:r>
              <a:rPr lang="it-IT" dirty="0"/>
              <a:t>:</a:t>
            </a:r>
          </a:p>
          <a:p>
            <a:pPr algn="just">
              <a:lnSpc>
                <a:spcPct val="150000"/>
              </a:lnSpc>
            </a:pPr>
            <a:r>
              <a:rPr lang="it-IT" dirty="0" err="1"/>
              <a:t>Vasmer’s</a:t>
            </a:r>
            <a:r>
              <a:rPr lang="it-IT" dirty="0"/>
              <a:t> </a:t>
            </a:r>
            <a:r>
              <a:rPr lang="it-IT" i="1" dirty="0" err="1"/>
              <a:t>Russisches</a:t>
            </a:r>
            <a:r>
              <a:rPr lang="it-IT" i="1" dirty="0"/>
              <a:t> </a:t>
            </a:r>
            <a:r>
              <a:rPr lang="it-IT" i="1" dirty="0" err="1"/>
              <a:t>etymologisches</a:t>
            </a:r>
            <a:r>
              <a:rPr lang="it-IT" i="1" dirty="0"/>
              <a:t> </a:t>
            </a:r>
            <a:r>
              <a:rPr lang="it-IT" i="1" dirty="0" err="1" smtClean="0"/>
              <a:t>Wörterbuch</a:t>
            </a:r>
            <a:r>
              <a:rPr lang="it-IT" i="1" dirty="0" smtClean="0"/>
              <a:t> </a:t>
            </a:r>
            <a:r>
              <a:rPr lang="it-IT" dirty="0"/>
              <a:t>(</a:t>
            </a:r>
            <a:r>
              <a:rPr lang="it-IT" i="1" dirty="0" err="1"/>
              <a:t>RussEW</a:t>
            </a:r>
            <a:r>
              <a:rPr lang="it-IT" dirty="0"/>
              <a:t>)</a:t>
            </a:r>
          </a:p>
          <a:p>
            <a:pPr algn="just">
              <a:lnSpc>
                <a:spcPct val="150000"/>
              </a:lnSpc>
            </a:pPr>
            <a:r>
              <a:rPr lang="it-IT" dirty="0" err="1"/>
              <a:t>Cortelazzo</a:t>
            </a:r>
            <a:r>
              <a:rPr lang="it-IT" dirty="0"/>
              <a:t> and </a:t>
            </a:r>
            <a:r>
              <a:rPr lang="it-IT" dirty="0" err="1"/>
              <a:t>Zolli’s</a:t>
            </a:r>
            <a:r>
              <a:rPr lang="it-IT" dirty="0"/>
              <a:t> </a:t>
            </a:r>
            <a:r>
              <a:rPr lang="it-IT" i="1" dirty="0"/>
              <a:t>Dizionario etimologico della lingua italiana</a:t>
            </a:r>
            <a:r>
              <a:rPr lang="it-IT" dirty="0"/>
              <a:t> (</a:t>
            </a:r>
            <a:r>
              <a:rPr lang="it-IT" i="1" dirty="0"/>
              <a:t>DELI</a:t>
            </a:r>
            <a:r>
              <a:rPr lang="it-IT" dirty="0"/>
              <a:t>)</a:t>
            </a:r>
          </a:p>
          <a:p>
            <a:pPr algn="just">
              <a:lnSpc>
                <a:spcPct val="150000"/>
              </a:lnSpc>
            </a:pPr>
            <a:r>
              <a:rPr lang="it-IT" i="1" dirty="0"/>
              <a:t>The Concise Oxford Dictionary of English </a:t>
            </a:r>
            <a:r>
              <a:rPr lang="it-IT" i="1" dirty="0" err="1"/>
              <a:t>Etymology</a:t>
            </a:r>
            <a:r>
              <a:rPr lang="it-IT" i="1" dirty="0"/>
              <a:t> </a:t>
            </a:r>
            <a:r>
              <a:rPr lang="it-IT" dirty="0"/>
              <a:t>(</a:t>
            </a:r>
            <a:r>
              <a:rPr lang="it-IT" i="1" dirty="0"/>
              <a:t>CODEE</a:t>
            </a:r>
            <a:r>
              <a:rPr lang="it-IT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51938319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it-IT" dirty="0" smtClean="0"/>
              <a:t>EXAMPLE OF AN ENTRY EXCERPT FROM </a:t>
            </a:r>
            <a:r>
              <a:rPr lang="it-IT" i="1" dirty="0" smtClean="0"/>
              <a:t>CODEE </a:t>
            </a:r>
            <a:endParaRPr lang="it-IT" i="1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257800"/>
          </a:xfrm>
        </p:spPr>
        <p:txBody>
          <a:bodyPr>
            <a:normAutofit fontScale="92500"/>
          </a:bodyPr>
          <a:lstStyle/>
          <a:p>
            <a:pPr marL="0" indent="0" algn="just">
              <a:lnSpc>
                <a:spcPct val="150000"/>
              </a:lnSpc>
              <a:buNone/>
            </a:pPr>
            <a:r>
              <a:rPr lang="it-IT" dirty="0" smtClean="0"/>
              <a:t>“</a:t>
            </a:r>
            <a:r>
              <a:rPr lang="it-IT" dirty="0" smtClean="0">
                <a:solidFill>
                  <a:srgbClr val="00B050"/>
                </a:solidFill>
              </a:rPr>
              <a:t>F[</a:t>
            </a:r>
            <a:r>
              <a:rPr lang="it-IT" dirty="0" err="1" smtClean="0">
                <a:solidFill>
                  <a:srgbClr val="00B050"/>
                </a:solidFill>
              </a:rPr>
              <a:t>rench</a:t>
            </a:r>
            <a:r>
              <a:rPr lang="it-IT" dirty="0">
                <a:solidFill>
                  <a:srgbClr val="00B050"/>
                </a:solidFill>
              </a:rPr>
              <a:t>] ménage</a:t>
            </a:r>
            <a:r>
              <a:rPr lang="it-IT" dirty="0"/>
              <a:t>, </a:t>
            </a:r>
            <a:r>
              <a:rPr lang="it-IT" dirty="0" err="1">
                <a:solidFill>
                  <a:srgbClr val="0070C0"/>
                </a:solidFill>
              </a:rPr>
              <a:t>earlier</a:t>
            </a:r>
            <a:r>
              <a:rPr lang="it-IT" dirty="0">
                <a:solidFill>
                  <a:srgbClr val="0070C0"/>
                </a:solidFill>
              </a:rPr>
              <a:t> </a:t>
            </a:r>
            <a:r>
              <a:rPr lang="it-IT" dirty="0" err="1">
                <a:solidFill>
                  <a:srgbClr val="0070C0"/>
                </a:solidFill>
              </a:rPr>
              <a:t>menaige</a:t>
            </a:r>
            <a:r>
              <a:rPr lang="it-IT" dirty="0">
                <a:solidFill>
                  <a:srgbClr val="0070C0"/>
                </a:solidFill>
              </a:rPr>
              <a:t>, </a:t>
            </a:r>
            <a:r>
              <a:rPr lang="it-IT" dirty="0" err="1">
                <a:solidFill>
                  <a:srgbClr val="0070C0"/>
                </a:solidFill>
              </a:rPr>
              <a:t>manaige</a:t>
            </a:r>
            <a:r>
              <a:rPr lang="it-IT" dirty="0">
                <a:solidFill>
                  <a:srgbClr val="0070C0"/>
                </a:solidFill>
              </a:rPr>
              <a:t> [, </a:t>
            </a:r>
            <a:r>
              <a:rPr lang="it-IT" dirty="0" err="1">
                <a:solidFill>
                  <a:srgbClr val="0070C0"/>
                </a:solidFill>
              </a:rPr>
              <a:t>normal</a:t>
            </a:r>
            <a:r>
              <a:rPr lang="it-IT" dirty="0">
                <a:solidFill>
                  <a:srgbClr val="0070C0"/>
                </a:solidFill>
              </a:rPr>
              <a:t> </a:t>
            </a:r>
            <a:r>
              <a:rPr lang="it-IT" dirty="0" err="1">
                <a:solidFill>
                  <a:srgbClr val="0070C0"/>
                </a:solidFill>
              </a:rPr>
              <a:t>development</a:t>
            </a:r>
            <a:r>
              <a:rPr lang="it-IT" dirty="0">
                <a:solidFill>
                  <a:srgbClr val="0070C0"/>
                </a:solidFill>
              </a:rPr>
              <a:t> of] [Proto-]Rom[ance] *</a:t>
            </a:r>
            <a:r>
              <a:rPr lang="it-IT" dirty="0" err="1">
                <a:solidFill>
                  <a:srgbClr val="0070C0"/>
                </a:solidFill>
              </a:rPr>
              <a:t>mansiōnāticum</a:t>
            </a:r>
            <a:r>
              <a:rPr lang="it-IT" dirty="0">
                <a:solidFill>
                  <a:srgbClr val="0070C0"/>
                </a:solidFill>
              </a:rPr>
              <a:t>, f[</a:t>
            </a:r>
            <a:r>
              <a:rPr lang="it-IT" dirty="0" err="1">
                <a:solidFill>
                  <a:srgbClr val="0070C0"/>
                </a:solidFill>
              </a:rPr>
              <a:t>ormed</a:t>
            </a:r>
            <a:r>
              <a:rPr lang="it-IT" dirty="0">
                <a:solidFill>
                  <a:srgbClr val="0070C0"/>
                </a:solidFill>
              </a:rPr>
              <a:t> on] L[</a:t>
            </a:r>
            <a:r>
              <a:rPr lang="it-IT" dirty="0" err="1">
                <a:solidFill>
                  <a:srgbClr val="0070C0"/>
                </a:solidFill>
              </a:rPr>
              <a:t>atin</a:t>
            </a:r>
            <a:r>
              <a:rPr lang="it-IT" dirty="0">
                <a:solidFill>
                  <a:srgbClr val="0070C0"/>
                </a:solidFill>
              </a:rPr>
              <a:t>] </a:t>
            </a:r>
            <a:r>
              <a:rPr lang="it-IT" dirty="0" err="1">
                <a:solidFill>
                  <a:srgbClr val="0070C0"/>
                </a:solidFill>
              </a:rPr>
              <a:t>mansiō</a:t>
            </a:r>
            <a:r>
              <a:rPr lang="it-IT" dirty="0">
                <a:solidFill>
                  <a:srgbClr val="0070C0"/>
                </a:solidFill>
              </a:rPr>
              <a:t>, -</a:t>
            </a:r>
            <a:r>
              <a:rPr lang="it-IT" dirty="0" err="1">
                <a:solidFill>
                  <a:srgbClr val="0070C0"/>
                </a:solidFill>
              </a:rPr>
              <a:t>ōn</a:t>
            </a:r>
            <a:r>
              <a:rPr lang="it-IT" dirty="0">
                <a:solidFill>
                  <a:srgbClr val="0070C0"/>
                </a:solidFill>
              </a:rPr>
              <a:t>-” (</a:t>
            </a:r>
            <a:r>
              <a:rPr lang="it-IT" dirty="0" err="1">
                <a:solidFill>
                  <a:srgbClr val="0070C0"/>
                </a:solidFill>
              </a:rPr>
              <a:t>s.v</a:t>
            </a:r>
            <a:r>
              <a:rPr lang="it-IT" dirty="0">
                <a:solidFill>
                  <a:srgbClr val="0070C0"/>
                </a:solidFill>
              </a:rPr>
              <a:t>. ménage</a:t>
            </a:r>
            <a:r>
              <a:rPr lang="it-IT" dirty="0" smtClean="0">
                <a:solidFill>
                  <a:srgbClr val="0070C0"/>
                </a:solidFill>
              </a:rPr>
              <a:t>)</a:t>
            </a:r>
            <a:r>
              <a:rPr lang="it-IT" dirty="0" smtClean="0"/>
              <a:t>”</a:t>
            </a:r>
          </a:p>
          <a:p>
            <a:pPr marL="0" indent="0" algn="just">
              <a:lnSpc>
                <a:spcPct val="150000"/>
              </a:lnSpc>
              <a:buNone/>
            </a:pPr>
            <a:endParaRPr lang="it-IT" dirty="0" smtClean="0"/>
          </a:p>
          <a:p>
            <a:pPr marL="0" indent="0" algn="just">
              <a:lnSpc>
                <a:spcPct val="150000"/>
              </a:lnSpc>
              <a:buNone/>
            </a:pPr>
            <a:r>
              <a:rPr lang="en-US" dirty="0" smtClean="0"/>
              <a:t>Only </a:t>
            </a:r>
            <a:r>
              <a:rPr lang="en-US" dirty="0"/>
              <a:t>“F[</a:t>
            </a:r>
            <a:r>
              <a:rPr lang="en-US" dirty="0" err="1"/>
              <a:t>rench</a:t>
            </a:r>
            <a:r>
              <a:rPr lang="en-US" dirty="0"/>
              <a:t>] ménage”, that is the </a:t>
            </a:r>
            <a:r>
              <a:rPr lang="en-US" i="1" dirty="0" err="1" smtClean="0"/>
              <a:t>etimologia</a:t>
            </a:r>
            <a:r>
              <a:rPr lang="en-US" i="1" dirty="0" smtClean="0"/>
              <a:t> </a:t>
            </a:r>
            <a:r>
              <a:rPr lang="en-US" i="1" dirty="0" err="1" smtClean="0"/>
              <a:t>prossima</a:t>
            </a:r>
            <a:r>
              <a:rPr lang="en-US" i="1" dirty="0" smtClean="0"/>
              <a:t> </a:t>
            </a:r>
            <a:r>
              <a:rPr lang="en-US" dirty="0" smtClean="0"/>
              <a:t>part </a:t>
            </a:r>
            <a:r>
              <a:rPr lang="en-US" dirty="0"/>
              <a:t>of the etymology, is relevant. Indeed, the fact that French MÉNAGE is itself inherited has no bearing on its being borrowed by English: had French MÉNAGE been borrowed from another language or created from French material, the borrowing into English would have occurred exactly in the same way</a:t>
            </a:r>
            <a:endParaRPr lang="it-IT" dirty="0"/>
          </a:p>
          <a:p>
            <a:pPr marL="0" indent="0">
              <a:buNone/>
            </a:pPr>
            <a:endParaRPr lang="it-IT" dirty="0" smtClean="0"/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5492144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 smtClean="0"/>
              <a:t>CONCLUSION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lnSpc>
                <a:spcPct val="150000"/>
              </a:lnSpc>
              <a:buNone/>
            </a:pPr>
            <a:endParaRPr lang="en-US" dirty="0" smtClean="0"/>
          </a:p>
          <a:p>
            <a:pPr marL="0" indent="0" algn="ctr">
              <a:lnSpc>
                <a:spcPct val="150000"/>
              </a:lnSpc>
              <a:buNone/>
            </a:pPr>
            <a:r>
              <a:rPr lang="en-US" dirty="0" smtClean="0"/>
              <a:t>The </a:t>
            </a:r>
            <a:r>
              <a:rPr lang="en-US" dirty="0"/>
              <a:t>reader is left in the dark about the question whether the two lexemes mentioned by the </a:t>
            </a:r>
            <a:r>
              <a:rPr lang="en-US" i="1" dirty="0"/>
              <a:t>CODEE</a:t>
            </a:r>
            <a:r>
              <a:rPr lang="en-US" dirty="0"/>
              <a:t>, namely MÉNAGE1 ‘housekeeping’ and MÉNAGE2 ‘domestic establishment’, are both borrowed from French or if one of them developed in English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249314619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hiaro">
  <a:themeElements>
    <a:clrScheme name="Chiaro">
      <a:dk1>
        <a:srgbClr val="292934"/>
      </a:dk1>
      <a:lt1>
        <a:srgbClr val="FFFFFF"/>
      </a:lt1>
      <a:dk2>
        <a:srgbClr val="D2533C"/>
      </a:dk2>
      <a:lt2>
        <a:srgbClr val="F3F2DC"/>
      </a:lt2>
      <a:accent1>
        <a:srgbClr val="93A299"/>
      </a:accent1>
      <a:accent2>
        <a:srgbClr val="AD8F67"/>
      </a:accent2>
      <a:accent3>
        <a:srgbClr val="726056"/>
      </a:accent3>
      <a:accent4>
        <a:srgbClr val="4C5A6A"/>
      </a:accent4>
      <a:accent5>
        <a:srgbClr val="808DA0"/>
      </a:accent5>
      <a:accent6>
        <a:srgbClr val="79463D"/>
      </a:accent6>
      <a:hlink>
        <a:srgbClr val="0000FF"/>
      </a:hlink>
      <a:folHlink>
        <a:srgbClr val="800080"/>
      </a:folHlink>
    </a:clrScheme>
    <a:fontScheme name="Office classico 2">
      <a:majorFont>
        <a:latin typeface="Arial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Chiar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hade val="86000"/>
                <a:satMod val="140000"/>
              </a:schemeClr>
            </a:gs>
            <a:gs pos="45000">
              <a:schemeClr val="phClr">
                <a:tint val="48000"/>
                <a:satMod val="150000"/>
              </a:schemeClr>
            </a:gs>
            <a:gs pos="100000">
              <a:schemeClr val="phClr">
                <a:tint val="28000"/>
                <a:satMod val="16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70000"/>
                <a:satMod val="150000"/>
              </a:schemeClr>
            </a:gs>
            <a:gs pos="34000">
              <a:schemeClr val="phClr">
                <a:shade val="70000"/>
                <a:satMod val="140000"/>
              </a:schemeClr>
            </a:gs>
            <a:gs pos="70000">
              <a:schemeClr val="phClr">
                <a:tint val="100000"/>
                <a:shade val="90000"/>
                <a:satMod val="140000"/>
              </a:schemeClr>
            </a:gs>
            <a:gs pos="100000">
              <a:schemeClr val="phClr">
                <a:tint val="100000"/>
                <a:shade val="100000"/>
                <a:sat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6425" cap="flat" cmpd="sng" algn="ctr">
          <a:solidFill>
            <a:schemeClr val="phClr"/>
          </a:solidFill>
          <a:prstDash val="solid"/>
        </a:ln>
        <a:ln w="444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5100000"/>
            </a:lightRig>
          </a:scene3d>
          <a:sp3d contourW="6350">
            <a:bevelT w="29210" h="12700"/>
            <a:contourClr>
              <a:schemeClr val="phClr">
                <a:shade val="3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5000"/>
                <a:satMod val="180000"/>
              </a:schemeClr>
            </a:gs>
            <a:gs pos="40000">
              <a:schemeClr val="phClr">
                <a:tint val="95000"/>
                <a:shade val="85000"/>
                <a:satMod val="150000"/>
              </a:schemeClr>
            </a:gs>
            <a:gs pos="100000">
              <a:schemeClr val="phClr">
                <a:shade val="45000"/>
                <a:satMod val="200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55000"/>
              </a:schemeClr>
              <a:schemeClr val="phClr">
                <a:tint val="97000"/>
                <a:satMod val="95000"/>
              </a:schemeClr>
            </a:duotone>
          </a:blip>
          <a:tile tx="0" ty="0" sx="70000" sy="7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Clarity</Template>
  <TotalTime>60</TotalTime>
  <Words>277</Words>
  <Application>Microsoft Office PowerPoint</Application>
  <PresentationFormat>Presentazione su schermo (4:3)</PresentationFormat>
  <Paragraphs>24</Paragraphs>
  <Slides>5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5</vt:i4>
      </vt:variant>
    </vt:vector>
  </HeadingPairs>
  <TitlesOfParts>
    <vt:vector size="6" baseType="lpstr">
      <vt:lpstr>Chiaro</vt:lpstr>
      <vt:lpstr>Etimologia prossima vs. etimologia remota</vt:lpstr>
      <vt:lpstr>INTRODUCTION</vt:lpstr>
      <vt:lpstr>ETIMOLOGIA REMOTA APPROACH</vt:lpstr>
      <vt:lpstr>EXAMPLE OF AN ENTRY EXCERPT FROM CODEE </vt:lpstr>
      <vt:lpstr>CONCLUSION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Etimologia prossima vs. etimologia remota</dc:title>
  <dc:creator>Stefano</dc:creator>
  <cp:lastModifiedBy>Stefano</cp:lastModifiedBy>
  <cp:revision>4</cp:revision>
  <dcterms:created xsi:type="dcterms:W3CDTF">2016-05-01T17:44:28Z</dcterms:created>
  <dcterms:modified xsi:type="dcterms:W3CDTF">2016-05-01T18:44:51Z</dcterms:modified>
</cp:coreProperties>
</file>