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52064E5-CCC2-4443-A6F5-40E6690B4502}" type="datetimeFigureOut">
              <a:rPr lang="en-GB" smtClean="0"/>
              <a:t>02/05/2016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9AEF3C6-9DD1-4E63-95C9-E4903653FB7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532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64E5-CCC2-4443-A6F5-40E6690B4502}" type="datetimeFigureOut">
              <a:rPr lang="en-GB" smtClean="0"/>
              <a:t>02/05/2016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F3C6-9DD1-4E63-95C9-E4903653FB7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9739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52064E5-CCC2-4443-A6F5-40E6690B4502}" type="datetimeFigureOut">
              <a:rPr lang="en-GB" smtClean="0"/>
              <a:t>02/05/2016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9AEF3C6-9DD1-4E63-95C9-E4903653FB7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8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64E5-CCC2-4443-A6F5-40E6690B4502}" type="datetimeFigureOut">
              <a:rPr lang="en-GB" smtClean="0"/>
              <a:t>02/05/2016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69AEF3C6-9DD1-4E63-95C9-E4903653FB7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409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52064E5-CCC2-4443-A6F5-40E6690B4502}" type="datetimeFigureOut">
              <a:rPr lang="en-GB" smtClean="0"/>
              <a:t>02/05/2016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9AEF3C6-9DD1-4E63-95C9-E4903653FB7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642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64E5-CCC2-4443-A6F5-40E6690B4502}" type="datetimeFigureOut">
              <a:rPr lang="en-GB" smtClean="0"/>
              <a:t>02/05/2016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F3C6-9DD1-4E63-95C9-E4903653FB7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897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64E5-CCC2-4443-A6F5-40E6690B4502}" type="datetimeFigureOut">
              <a:rPr lang="en-GB" smtClean="0"/>
              <a:t>02/05/2016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F3C6-9DD1-4E63-95C9-E4903653FB7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293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64E5-CCC2-4443-A6F5-40E6690B4502}" type="datetimeFigureOut">
              <a:rPr lang="en-GB" smtClean="0"/>
              <a:t>02/05/2016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F3C6-9DD1-4E63-95C9-E4903653FB7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281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64E5-CCC2-4443-A6F5-40E6690B4502}" type="datetimeFigureOut">
              <a:rPr lang="en-GB" smtClean="0"/>
              <a:t>02/05/2016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F3C6-9DD1-4E63-95C9-E4903653FB7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35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52064E5-CCC2-4443-A6F5-40E6690B4502}" type="datetimeFigureOut">
              <a:rPr lang="en-GB" smtClean="0"/>
              <a:t>02/05/2016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9AEF3C6-9DD1-4E63-95C9-E4903653FB7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825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64E5-CCC2-4443-A6F5-40E6690B4502}" type="datetimeFigureOut">
              <a:rPr lang="en-GB" smtClean="0"/>
              <a:t>02/05/2016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F3C6-9DD1-4E63-95C9-E4903653FB7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22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052064E5-CCC2-4443-A6F5-40E6690B4502}" type="datetimeFigureOut">
              <a:rPr lang="en-GB" smtClean="0"/>
              <a:t>02/05/2016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9AEF3C6-9DD1-4E63-95C9-E4903653FB7E}" type="slidenum">
              <a:rPr lang="en-GB" smtClean="0"/>
              <a:t>‹N›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3712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2806" y="776406"/>
            <a:ext cx="4101587" cy="1904762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28638" y="928688"/>
            <a:ext cx="682942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The ECD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sz="2400" dirty="0" smtClean="0"/>
              <a:t>The Government Pattern and the Lexical Functions</a:t>
            </a:r>
            <a:endParaRPr lang="en-GB" sz="24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716756" y="3210761"/>
            <a:ext cx="7339011" cy="1697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PowerPoint Presentation by</a:t>
            </a:r>
          </a:p>
          <a:p>
            <a:pPr algn="just">
              <a:lnSpc>
                <a:spcPct val="150000"/>
              </a:lnSpc>
            </a:pPr>
            <a:r>
              <a:rPr lang="en-GB" sz="2400" dirty="0" smtClean="0">
                <a:solidFill>
                  <a:schemeClr val="bg1"/>
                </a:solidFill>
                <a:latin typeface="Calibri" panose="020F0502020204030204" pitchFamily="34" charset="0"/>
              </a:rPr>
              <a:t>Cristian Bianco &amp; Pauline </a:t>
            </a:r>
            <a:r>
              <a:rPr lang="en-GB" sz="2400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Pierrot</a:t>
            </a:r>
            <a:endParaRPr lang="en-GB" sz="2400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n-GB" sz="24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926303" y="4773368"/>
            <a:ext cx="10544175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GB" dirty="0" smtClean="0">
                <a:solidFill>
                  <a:schemeClr val="bg1"/>
                </a:solidFill>
                <a:latin typeface="Calibri" panose="020F0502020204030204" pitchFamily="34" charset="0"/>
              </a:rPr>
              <a:t>A8: Lexicography and Lexicology </a:t>
            </a:r>
          </a:p>
          <a:p>
            <a:pPr algn="r">
              <a:lnSpc>
                <a:spcPct val="150000"/>
              </a:lnSpc>
            </a:pPr>
            <a:r>
              <a:rPr lang="en-GB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Prof.Dr</a:t>
            </a:r>
            <a:r>
              <a:rPr lang="en-GB" dirty="0" smtClean="0">
                <a:solidFill>
                  <a:schemeClr val="bg1"/>
                </a:solidFill>
                <a:latin typeface="Calibri" panose="020F0502020204030204" pitchFamily="34" charset="0"/>
              </a:rPr>
              <a:t>. E. </a:t>
            </a:r>
            <a:r>
              <a:rPr lang="en-GB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Buchi</a:t>
            </a:r>
            <a:r>
              <a:rPr lang="en-GB" dirty="0" smtClean="0">
                <a:solidFill>
                  <a:schemeClr val="bg1"/>
                </a:solidFill>
                <a:latin typeface="Calibri" panose="020F0502020204030204" pitchFamily="34" charset="0"/>
              </a:rPr>
              <a:t> &amp; </a:t>
            </a:r>
            <a:r>
              <a:rPr lang="en-GB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Prof.Dr</a:t>
            </a:r>
            <a:r>
              <a:rPr lang="en-GB" dirty="0" smtClean="0">
                <a:solidFill>
                  <a:schemeClr val="bg1"/>
                </a:solidFill>
                <a:latin typeface="Calibri" panose="020F0502020204030204" pitchFamily="34" charset="0"/>
              </a:rPr>
              <a:t>. C. </a:t>
            </a:r>
            <a:r>
              <a:rPr lang="en-GB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Valcárcel</a:t>
            </a:r>
            <a:endParaRPr lang="en-GB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r">
              <a:lnSpc>
                <a:spcPct val="150000"/>
              </a:lnSpc>
            </a:pPr>
            <a:r>
              <a:rPr lang="en-GB" dirty="0" smtClean="0">
                <a:solidFill>
                  <a:schemeClr val="bg1"/>
                </a:solidFill>
                <a:latin typeface="Calibri" panose="020F0502020204030204" pitchFamily="34" charset="0"/>
              </a:rPr>
              <a:t>Budapest 2016, spring semester</a:t>
            </a:r>
            <a:endParaRPr lang="en-GB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88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57213" y="742950"/>
            <a:ext cx="8129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Lexical Functions</a:t>
            </a:r>
            <a:endParaRPr lang="en-GB" sz="4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57213" y="2257425"/>
            <a:ext cx="111442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GB" sz="2400" dirty="0">
                <a:latin typeface="Calibri" panose="020F0502020204030204" pitchFamily="34" charset="0"/>
              </a:rPr>
              <a:t>A lexical function allows to modify the collocations (syntagmatic lexical functions) and the semantical derivations (paradigmatic lexical functions</a:t>
            </a:r>
            <a:r>
              <a:rPr lang="en-GB" sz="2400" dirty="0" smtClean="0">
                <a:latin typeface="Calibri" panose="020F0502020204030204" pitchFamily="34" charset="0"/>
              </a:rPr>
              <a:t>).</a:t>
            </a:r>
            <a:endParaRPr lang="en-GB" sz="2400" dirty="0"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n-GB" sz="2400" dirty="0" smtClean="0"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6" name="Cadre1"/>
          <p:cNvSpPr txBox="1"/>
          <p:nvPr/>
        </p:nvSpPr>
        <p:spPr>
          <a:xfrm>
            <a:off x="2760662" y="3663413"/>
            <a:ext cx="6397626" cy="2689775"/>
          </a:xfrm>
          <a:prstGeom prst="rect">
            <a:avLst/>
          </a:prstGeom>
          <a:ln w="720">
            <a:noFill/>
            <a:prstDash val="solid"/>
          </a:ln>
        </p:spPr>
        <p:txBody>
          <a:bodyPr vert="horz" wrap="square" lIns="0" tIns="0" rIns="0" bIns="0" compatLnSpc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fr-FR" sz="5400" b="1" kern="150" dirty="0">
                <a:solidFill>
                  <a:srgbClr val="0099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f</a:t>
            </a:r>
            <a:r>
              <a:rPr lang="fr-FR" sz="5400" b="1" kern="1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(</a:t>
            </a:r>
            <a:r>
              <a:rPr lang="fr-FR" sz="5400" b="1" kern="150" dirty="0">
                <a:solidFill>
                  <a:srgbClr val="FF420E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L</a:t>
            </a:r>
            <a:r>
              <a:rPr lang="fr-FR" sz="5400" b="1" kern="15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)</a:t>
            </a:r>
            <a:endParaRPr lang="en-GB" sz="4400" kern="150" dirty="0">
              <a:effectLst/>
              <a:latin typeface="Calibri" panose="020F0502020204030204" pitchFamily="34" charset="0"/>
              <a:ea typeface="SimSun" panose="02010600030101010101" pitchFamily="2" charset="-122"/>
              <a:cs typeface="Mangal"/>
            </a:endParaRPr>
          </a:p>
          <a:p>
            <a:pPr algn="ctr">
              <a:spcAft>
                <a:spcPts val="600"/>
              </a:spcAft>
            </a:pPr>
            <a:r>
              <a:rPr lang="fr-FR" sz="5400" b="1" kern="150" dirty="0">
                <a:solidFill>
                  <a:srgbClr val="0099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f = lexical </a:t>
            </a:r>
            <a:r>
              <a:rPr lang="fr-FR" sz="5400" b="1" kern="150" dirty="0" err="1">
                <a:solidFill>
                  <a:srgbClr val="009900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function</a:t>
            </a:r>
            <a:endParaRPr lang="en-GB" sz="4400" kern="150" dirty="0">
              <a:effectLst/>
              <a:latin typeface="Calibri" panose="020F0502020204030204" pitchFamily="34" charset="0"/>
              <a:ea typeface="SimSun" panose="02010600030101010101" pitchFamily="2" charset="-122"/>
              <a:cs typeface="Mangal"/>
            </a:endParaRPr>
          </a:p>
          <a:p>
            <a:pPr algn="ctr">
              <a:spcAft>
                <a:spcPts val="600"/>
              </a:spcAft>
            </a:pPr>
            <a:r>
              <a:rPr lang="fr-FR" sz="5400" b="1" kern="150" dirty="0">
                <a:solidFill>
                  <a:srgbClr val="FF420E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Mangal"/>
              </a:rPr>
              <a:t>L = keywords</a:t>
            </a:r>
            <a:endParaRPr lang="en-GB" sz="4400" kern="150" dirty="0">
              <a:effectLst/>
              <a:latin typeface="Calibri" panose="020F0502020204030204" pitchFamily="34" charset="0"/>
              <a:ea typeface="SimSun" panose="02010600030101010101" pitchFamily="2" charset="-122"/>
              <a:cs typeface="Mangal"/>
            </a:endParaRPr>
          </a:p>
        </p:txBody>
      </p:sp>
    </p:spTree>
    <p:extLst>
      <p:ext uri="{BB962C8B-B14F-4D97-AF65-F5344CB8AC3E}">
        <p14:creationId xmlns:p14="http://schemas.microsoft.com/office/powerpoint/2010/main" val="3241163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28638" y="785813"/>
            <a:ext cx="91011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  <a:latin typeface="Calibri" panose="020F0502020204030204" pitchFamily="34" charset="0"/>
              </a:rPr>
              <a:t>I</a:t>
            </a:r>
            <a:r>
              <a:rPr lang="en-GB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llustration </a:t>
            </a:r>
            <a:r>
              <a:rPr lang="en-GB" sz="4400" b="1" dirty="0">
                <a:solidFill>
                  <a:schemeClr val="bg1"/>
                </a:solidFill>
                <a:latin typeface="Calibri" panose="020F0502020204030204" pitchFamily="34" charset="0"/>
              </a:rPr>
              <a:t>of a lexical function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28638" y="2157413"/>
            <a:ext cx="103870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r>
              <a:rPr lang="en-GB" sz="3200" b="1" i="1" baseline="-25000" dirty="0" err="1">
                <a:latin typeface="Calibri" panose="020F0502020204030204" pitchFamily="34" charset="0"/>
              </a:rPr>
              <a:t>Magn</a:t>
            </a:r>
            <a:r>
              <a:rPr lang="en-GB" sz="3200" b="1" i="1" dirty="0">
                <a:latin typeface="Calibri" panose="020F0502020204030204" pitchFamily="34" charset="0"/>
              </a:rPr>
              <a:t>(applause) = loud &lt; </a:t>
            </a:r>
            <a:r>
              <a:rPr lang="en-GB" sz="3200" b="1" i="1" dirty="0" smtClean="0">
                <a:latin typeface="Calibri" panose="020F0502020204030204" pitchFamily="34" charset="0"/>
              </a:rPr>
              <a:t>deafening</a:t>
            </a:r>
          </a:p>
          <a:p>
            <a:pPr lvl="0" fontAlgn="base"/>
            <a:endParaRPr lang="en-GB" sz="3200" b="1" i="1" dirty="0">
              <a:latin typeface="Calibri" panose="020F0502020204030204" pitchFamily="34" charset="0"/>
            </a:endParaRPr>
          </a:p>
          <a:p>
            <a:pPr lvl="0" fontAlgn="base"/>
            <a:endParaRPr lang="en-GB" sz="3200" b="1" i="1" dirty="0">
              <a:latin typeface="Calibri" panose="020F0502020204030204" pitchFamily="34" charset="0"/>
            </a:endParaRPr>
          </a:p>
          <a:p>
            <a:pPr lvl="0" fontAlgn="base"/>
            <a:r>
              <a:rPr lang="en-GB" sz="3200" b="1" i="1" baseline="-25000" dirty="0" err="1" smtClean="0">
                <a:latin typeface="Calibri" panose="020F0502020204030204" pitchFamily="34" charset="0"/>
              </a:rPr>
              <a:t>Magn</a:t>
            </a:r>
            <a:r>
              <a:rPr lang="en-GB" sz="3200" b="1" i="1" dirty="0">
                <a:latin typeface="Calibri" panose="020F0502020204030204" pitchFamily="34" charset="0"/>
              </a:rPr>
              <a:t> </a:t>
            </a:r>
            <a:r>
              <a:rPr lang="en-GB" sz="3200" b="1" i="1" dirty="0" smtClean="0">
                <a:latin typeface="Calibri" panose="020F0502020204030204" pitchFamily="34" charset="0"/>
              </a:rPr>
              <a:t>(strong</a:t>
            </a:r>
            <a:r>
              <a:rPr lang="en-GB" sz="3200" b="1" i="1" dirty="0">
                <a:latin typeface="Calibri" panose="020F0502020204030204" pitchFamily="34" charset="0"/>
              </a:rPr>
              <a:t>) = as a bull, as a </a:t>
            </a:r>
            <a:r>
              <a:rPr lang="en-GB" sz="3200" b="1" i="1" dirty="0" smtClean="0">
                <a:latin typeface="Calibri" panose="020F0502020204030204" pitchFamily="34" charset="0"/>
              </a:rPr>
              <a:t>horse</a:t>
            </a:r>
          </a:p>
          <a:p>
            <a:pPr lvl="0" fontAlgn="base"/>
            <a:endParaRPr lang="en-GB" sz="3200" b="1" i="1" dirty="0">
              <a:latin typeface="Calibri" panose="020F0502020204030204" pitchFamily="34" charset="0"/>
            </a:endParaRPr>
          </a:p>
          <a:p>
            <a:r>
              <a:rPr lang="en-GB" sz="3200" b="1" i="1" dirty="0">
                <a:latin typeface="Calibri" panose="020F0502020204030204" pitchFamily="34" charset="0"/>
              </a:rPr>
              <a:t> </a:t>
            </a:r>
          </a:p>
          <a:p>
            <a:pPr lvl="0" fontAlgn="base"/>
            <a:r>
              <a:rPr lang="en-GB" sz="3200" b="1" i="1" baseline="-25000" dirty="0" err="1">
                <a:latin typeface="Calibri" panose="020F0502020204030204" pitchFamily="34" charset="0"/>
              </a:rPr>
              <a:t>Magn</a:t>
            </a:r>
            <a:r>
              <a:rPr lang="en-GB" sz="3200" b="1" i="1" baseline="-25000" dirty="0">
                <a:latin typeface="Calibri" panose="020F0502020204030204" pitchFamily="34" charset="0"/>
              </a:rPr>
              <a:t> </a:t>
            </a:r>
            <a:r>
              <a:rPr lang="en-GB" sz="3200" b="1" i="1" dirty="0">
                <a:latin typeface="Calibri" panose="020F0502020204030204" pitchFamily="34" charset="0"/>
              </a:rPr>
              <a:t> has the function of intensifier.</a:t>
            </a:r>
          </a:p>
          <a:p>
            <a:r>
              <a:rPr lang="en-GB" sz="3200" b="1" i="1" dirty="0">
                <a:latin typeface="Calibri" panose="020F0502020204030204" pitchFamily="34" charset="0"/>
              </a:rPr>
              <a:t> </a:t>
            </a:r>
          </a:p>
          <a:p>
            <a:r>
              <a:rPr lang="en-GB" sz="3200" b="1" i="1" dirty="0">
                <a:latin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50500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82171" y="711200"/>
            <a:ext cx="9114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References</a:t>
            </a:r>
            <a:endParaRPr lang="en-GB" sz="5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49943" y="1634530"/>
            <a:ext cx="1129211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en-GB" sz="3200" dirty="0"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GB" sz="3200" dirty="0">
                <a:latin typeface="Calibri" panose="020F0502020204030204" pitchFamily="34" charset="0"/>
              </a:rPr>
              <a:t> </a:t>
            </a:r>
            <a:r>
              <a:rPr lang="en-GB" sz="3200" dirty="0" err="1">
                <a:latin typeface="Calibri" panose="020F0502020204030204" pitchFamily="34" charset="0"/>
              </a:rPr>
              <a:t>Mel’čuk</a:t>
            </a:r>
            <a:r>
              <a:rPr lang="en-GB" sz="3200" dirty="0">
                <a:latin typeface="Calibri" panose="020F0502020204030204" pitchFamily="34" charset="0"/>
              </a:rPr>
              <a:t>, Igor (2013): </a:t>
            </a:r>
            <a:r>
              <a:rPr lang="en-GB" sz="3200" i="1" dirty="0">
                <a:latin typeface="Calibri" panose="020F0502020204030204" pitchFamily="34" charset="0"/>
              </a:rPr>
              <a:t>Semantics. From Meaning to Text</a:t>
            </a:r>
            <a:r>
              <a:rPr lang="en-GB" sz="3200" dirty="0">
                <a:latin typeface="Calibri" panose="020F0502020204030204" pitchFamily="34" charset="0"/>
              </a:rPr>
              <a:t>, vol. 2, Amsterdam/Philadelphia: </a:t>
            </a:r>
            <a:r>
              <a:rPr lang="en-GB" sz="3200" dirty="0" err="1">
                <a:latin typeface="Calibri" panose="020F0502020204030204" pitchFamily="34" charset="0"/>
              </a:rPr>
              <a:t>Benjamins</a:t>
            </a:r>
            <a:r>
              <a:rPr lang="en-GB" sz="3200" dirty="0">
                <a:latin typeface="Calibri" panose="020F0502020204030204" pitchFamily="34" charset="0"/>
              </a:rPr>
              <a:t> : </a:t>
            </a:r>
            <a:r>
              <a:rPr lang="en-GB" sz="3200" dirty="0" smtClean="0">
                <a:latin typeface="Calibri" panose="020F0502020204030204" pitchFamily="34" charset="0"/>
              </a:rPr>
              <a:t>259-368. </a:t>
            </a:r>
            <a:r>
              <a:rPr lang="en-GB" sz="3200" dirty="0">
                <a:latin typeface="Calibri" panose="020F0502020204030204" pitchFamily="34" charset="0"/>
              </a:rPr>
              <a:t>3. The ECD's government pattern and lexical functions [</a:t>
            </a:r>
            <a:r>
              <a:rPr lang="en-GB" sz="3200" dirty="0" smtClean="0">
                <a:latin typeface="Calibri" panose="020F0502020204030204" pitchFamily="34" charset="0"/>
              </a:rPr>
              <a:t>51-81].</a:t>
            </a:r>
            <a:endParaRPr lang="en-GB" sz="3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678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422400" y="1219201"/>
            <a:ext cx="8984343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GB" sz="6000" b="1" dirty="0" smtClean="0">
                <a:latin typeface="Bradley Hand ITC" panose="03070402050302030203" pitchFamily="66" charset="0"/>
              </a:rPr>
              <a:t>Thank you very much for your attention!</a:t>
            </a:r>
            <a:endParaRPr lang="en-GB" sz="6000" b="1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137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985838" y="785813"/>
            <a:ext cx="69865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Introduction</a:t>
            </a:r>
            <a:endParaRPr lang="en-GB" sz="4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14351" y="2414588"/>
            <a:ext cx="11187112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libri" panose="020F0502020204030204" pitchFamily="34" charset="0"/>
              </a:rPr>
              <a:t>ECD (Explanatory Combinatorial Dictionary): Includes syntactical and semantic explanation of the lexicon;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14351" y="4101506"/>
            <a:ext cx="11187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libri" panose="020F0502020204030204" pitchFamily="34" charset="0"/>
              </a:rPr>
              <a:t>It </a:t>
            </a:r>
            <a:r>
              <a:rPr lang="en-GB" sz="2400" dirty="0">
                <a:latin typeface="Calibri" panose="020F0502020204030204" pitchFamily="34" charset="0"/>
              </a:rPr>
              <a:t>includes all the </a:t>
            </a:r>
            <a:r>
              <a:rPr lang="en-GB" sz="2400" dirty="0" smtClean="0">
                <a:latin typeface="Calibri" panose="020F0502020204030204" pitchFamily="34" charset="0"/>
              </a:rPr>
              <a:t>alternatives of </a:t>
            </a:r>
            <a:r>
              <a:rPr lang="en-GB" sz="2400" dirty="0">
                <a:latin typeface="Calibri" panose="020F0502020204030204" pitchFamily="34" charset="0"/>
              </a:rPr>
              <a:t>a specific word </a:t>
            </a:r>
            <a:r>
              <a:rPr lang="en-GB" sz="2400" dirty="0" smtClean="0">
                <a:latin typeface="Calibri" panose="020F0502020204030204" pitchFamily="34" charset="0"/>
              </a:rPr>
              <a:t>field/context (syntagmatic  axis)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14351" y="5472113"/>
            <a:ext cx="10915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400" dirty="0">
                <a:latin typeface="Calibri" panose="020F0502020204030204" pitchFamily="34" charset="0"/>
              </a:rPr>
              <a:t>it gives several options to reach the correctness of </a:t>
            </a:r>
            <a:r>
              <a:rPr lang="en-GB" sz="2400" dirty="0" smtClean="0">
                <a:latin typeface="Calibri" panose="020F0502020204030204" pitchFamily="34" charset="0"/>
              </a:rPr>
              <a:t>sentences (paradigmatic axis)</a:t>
            </a:r>
            <a:endParaRPr lang="en-GB" sz="2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49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841828" y="783771"/>
            <a:ext cx="75764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Government Pattern</a:t>
            </a:r>
            <a:endParaRPr lang="en-GB" sz="4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551542" y="2412164"/>
            <a:ext cx="6792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800" b="1" dirty="0">
                <a:latin typeface="Calibri" panose="020F0502020204030204" pitchFamily="34" charset="0"/>
              </a:rPr>
              <a:t>= syntactic </a:t>
            </a:r>
            <a:r>
              <a:rPr lang="en-GB" sz="2800" b="1" dirty="0" smtClean="0">
                <a:latin typeface="Calibri" panose="020F0502020204030204" pitchFamily="34" charset="0"/>
              </a:rPr>
              <a:t>co-occurrence </a:t>
            </a:r>
            <a:r>
              <a:rPr lang="en-GB" sz="2800" b="1" dirty="0" err="1">
                <a:latin typeface="Calibri" panose="020F0502020204030204" pitchFamily="34" charset="0"/>
              </a:rPr>
              <a:t>valency</a:t>
            </a:r>
            <a:endParaRPr lang="en-GB" sz="2800" b="1" dirty="0">
              <a:latin typeface="Calibri" panose="020F0502020204030204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551542" y="3671226"/>
            <a:ext cx="11059887" cy="1964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800" dirty="0">
                <a:latin typeface="Calibri" panose="020F0502020204030204" pitchFamily="34" charset="0"/>
              </a:rPr>
              <a:t>Two </a:t>
            </a:r>
            <a:r>
              <a:rPr lang="en-GB" sz="2800" dirty="0" smtClean="0">
                <a:latin typeface="Calibri" panose="020F0502020204030204" pitchFamily="34" charset="0"/>
              </a:rPr>
              <a:t>kinds </a:t>
            </a:r>
            <a:r>
              <a:rPr lang="en-GB" sz="2800" dirty="0">
                <a:latin typeface="Calibri" panose="020F0502020204030204" pitchFamily="34" charset="0"/>
              </a:rPr>
              <a:t>of </a:t>
            </a:r>
            <a:r>
              <a:rPr lang="en-GB" sz="2800" dirty="0" smtClean="0">
                <a:latin typeface="Calibri" panose="020F0502020204030204" pitchFamily="34" charset="0"/>
              </a:rPr>
              <a:t>syntactic co-occurrences:</a:t>
            </a:r>
          </a:p>
          <a:p>
            <a:pPr marL="457200" indent="-457200" algn="just">
              <a:lnSpc>
                <a:spcPct val="150000"/>
              </a:lnSpc>
              <a:buAutoNum type="arabicParenR"/>
            </a:pPr>
            <a:r>
              <a:rPr lang="en-GB" sz="2800" dirty="0" smtClean="0">
                <a:latin typeface="Calibri" panose="020F0502020204030204" pitchFamily="34" charset="0"/>
              </a:rPr>
              <a:t>description </a:t>
            </a:r>
            <a:r>
              <a:rPr lang="en-GB" sz="2800" dirty="0">
                <a:latin typeface="Calibri" panose="020F0502020204030204" pitchFamily="34" charset="0"/>
              </a:rPr>
              <a:t>of passive syntactic valence of a </a:t>
            </a:r>
            <a:r>
              <a:rPr lang="en-GB" sz="2800" dirty="0" smtClean="0">
                <a:latin typeface="Calibri" panose="020F0502020204030204" pitchFamily="34" charset="0"/>
              </a:rPr>
              <a:t>lexeme; </a:t>
            </a:r>
          </a:p>
          <a:p>
            <a:pPr marL="457200" indent="-457200" algn="just">
              <a:lnSpc>
                <a:spcPct val="150000"/>
              </a:lnSpc>
              <a:buAutoNum type="arabicParenR"/>
            </a:pPr>
            <a:r>
              <a:rPr lang="en-GB" sz="2800" dirty="0" smtClean="0">
                <a:latin typeface="Calibri" panose="020F0502020204030204" pitchFamily="34" charset="0"/>
              </a:rPr>
              <a:t>description </a:t>
            </a:r>
            <a:r>
              <a:rPr lang="en-GB" sz="2800" dirty="0">
                <a:latin typeface="Calibri" panose="020F0502020204030204" pitchFamily="34" charset="0"/>
              </a:rPr>
              <a:t>of </a:t>
            </a:r>
            <a:r>
              <a:rPr lang="en-GB" sz="2800" dirty="0" smtClean="0">
                <a:latin typeface="Calibri" panose="020F0502020204030204" pitchFamily="34" charset="0"/>
              </a:rPr>
              <a:t>active </a:t>
            </a:r>
            <a:r>
              <a:rPr lang="en-GB" sz="2800" dirty="0">
                <a:latin typeface="Calibri" panose="020F0502020204030204" pitchFamily="34" charset="0"/>
              </a:rPr>
              <a:t>syntactic valence of a </a:t>
            </a:r>
            <a:r>
              <a:rPr lang="en-GB" sz="2800" dirty="0" smtClean="0">
                <a:latin typeface="Calibri" panose="020F0502020204030204" pitchFamily="34" charset="0"/>
              </a:rPr>
              <a:t>lexeme;</a:t>
            </a:r>
            <a:endParaRPr lang="en-GB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280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740228" y="769258"/>
            <a:ext cx="81425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Passive syntactic </a:t>
            </a:r>
            <a:r>
              <a:rPr lang="en-GB" sz="4400" b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valency</a:t>
            </a:r>
            <a:endParaRPr lang="en-GB" sz="4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93486" y="2333685"/>
            <a:ext cx="11234057" cy="149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3200" dirty="0">
                <a:latin typeface="Calibri" panose="020F0502020204030204" pitchFamily="34" charset="0"/>
              </a:rPr>
              <a:t>Lexeme's capacity to depend syntactically on </a:t>
            </a:r>
            <a:r>
              <a:rPr lang="en-GB" sz="3200" dirty="0" smtClean="0">
                <a:latin typeface="Calibri" panose="020F0502020204030204" pitchFamily="34" charset="0"/>
              </a:rPr>
              <a:t>other </a:t>
            </a:r>
            <a:r>
              <a:rPr lang="en-GB" sz="3200" dirty="0">
                <a:latin typeface="Calibri" panose="020F0502020204030204" pitchFamily="34" charset="0"/>
              </a:rPr>
              <a:t>lexical units, so the set of all classes of lexical units and all its syntactic </a:t>
            </a:r>
            <a:r>
              <a:rPr lang="en-GB" sz="3200" dirty="0" smtClean="0">
                <a:latin typeface="Calibri" panose="020F0502020204030204" pitchFamily="34" charset="0"/>
              </a:rPr>
              <a:t>features.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493485" y="4622029"/>
            <a:ext cx="112340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3200" b="1" dirty="0" smtClean="0">
                <a:latin typeface="Calibri" panose="020F0502020204030204" pitchFamily="34" charset="0"/>
              </a:rPr>
              <a:t>ex</a:t>
            </a:r>
            <a:r>
              <a:rPr lang="en-GB" sz="3200" dirty="0" smtClean="0">
                <a:latin typeface="Calibri" panose="020F0502020204030204" pitchFamily="34" charset="0"/>
              </a:rPr>
              <a:t>: capacity of an ADJ to be postposed and/or </a:t>
            </a:r>
            <a:r>
              <a:rPr lang="en-GB" sz="3200" dirty="0" err="1" smtClean="0">
                <a:latin typeface="Calibri" panose="020F0502020204030204" pitchFamily="34" charset="0"/>
              </a:rPr>
              <a:t>anteposed</a:t>
            </a:r>
            <a:r>
              <a:rPr lang="en-GB" sz="3200" dirty="0" smtClean="0">
                <a:latin typeface="Calibri" panose="020F0502020204030204" pitchFamily="34" charset="0"/>
              </a:rPr>
              <a:t> to the noun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469026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783771" y="783771"/>
            <a:ext cx="83602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Active syntactic </a:t>
            </a:r>
            <a:r>
              <a:rPr lang="en-GB" sz="4400" b="1" dirty="0" err="1" smtClean="0">
                <a:solidFill>
                  <a:schemeClr val="bg1"/>
                </a:solidFill>
                <a:latin typeface="Calibri" panose="020F0502020204030204" pitchFamily="34" charset="0"/>
              </a:rPr>
              <a:t>valency</a:t>
            </a:r>
            <a:r>
              <a:rPr lang="en-GB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endParaRPr lang="en-GB" sz="4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49943" y="2177143"/>
            <a:ext cx="11263085" cy="3709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3200" dirty="0" smtClean="0">
                <a:latin typeface="Calibri" panose="020F0502020204030204" pitchFamily="34" charset="0"/>
              </a:rPr>
              <a:t>set </a:t>
            </a:r>
            <a:r>
              <a:rPr lang="en-GB" sz="3200" dirty="0">
                <a:latin typeface="Calibri" panose="020F0502020204030204" pitchFamily="34" charset="0"/>
              </a:rPr>
              <a:t>of syntactic valence of particular types of lexical units </a:t>
            </a:r>
            <a:r>
              <a:rPr lang="en-GB" sz="3200" dirty="0" smtClean="0">
                <a:latin typeface="Calibri" panose="020F0502020204030204" pitchFamily="34" charset="0"/>
              </a:rPr>
              <a:t>whose presence is </a:t>
            </a:r>
            <a:r>
              <a:rPr lang="en-GB" sz="3200" dirty="0">
                <a:latin typeface="Calibri" panose="020F0502020204030204" pitchFamily="34" charset="0"/>
              </a:rPr>
              <a:t>required by lexeme's semantic nature (definition of lexeme</a:t>
            </a:r>
            <a:r>
              <a:rPr lang="en-GB" sz="3200" dirty="0" smtClean="0">
                <a:latin typeface="Calibri" panose="020F0502020204030204" pitchFamily="34" charset="0"/>
              </a:rPr>
              <a:t>). </a:t>
            </a:r>
            <a:r>
              <a:rPr lang="en-GB" sz="3200" dirty="0">
                <a:latin typeface="Calibri" panose="020F0502020204030204" pitchFamily="34" charset="0"/>
              </a:rPr>
              <a:t>These lexical units are lexeme's semantic </a:t>
            </a:r>
            <a:r>
              <a:rPr lang="en-GB" sz="3200" dirty="0" err="1">
                <a:latin typeface="Calibri" panose="020F0502020204030204" pitchFamily="34" charset="0"/>
              </a:rPr>
              <a:t>actants</a:t>
            </a:r>
            <a:r>
              <a:rPr lang="en-GB" sz="3200" dirty="0">
                <a:latin typeface="Calibri" panose="020F0502020204030204" pitchFamily="34" charset="0"/>
              </a:rPr>
              <a:t>, which form the government pattern </a:t>
            </a:r>
            <a:r>
              <a:rPr lang="en-GB" sz="3200" dirty="0" smtClean="0">
                <a:latin typeface="Calibri" panose="020F0502020204030204" pitchFamily="34" charset="0"/>
              </a:rPr>
              <a:t>(GP).</a:t>
            </a:r>
          </a:p>
          <a:p>
            <a:pPr algn="just">
              <a:lnSpc>
                <a:spcPct val="150000"/>
              </a:lnSpc>
            </a:pPr>
            <a:r>
              <a:rPr lang="en-GB" sz="3200" dirty="0" smtClean="0">
                <a:latin typeface="Calibri" panose="020F0502020204030204" pitchFamily="34" charset="0"/>
              </a:rPr>
              <a:t>*GP </a:t>
            </a:r>
            <a:r>
              <a:rPr lang="en-GB" sz="3200" dirty="0">
                <a:latin typeface="Calibri" panose="020F0502020204030204" pitchFamily="34" charset="0"/>
              </a:rPr>
              <a:t>of a lexeme = GP(L)</a:t>
            </a:r>
          </a:p>
        </p:txBody>
      </p:sp>
    </p:spTree>
    <p:extLst>
      <p:ext uri="{BB962C8B-B14F-4D97-AF65-F5344CB8AC3E}">
        <p14:creationId xmlns:p14="http://schemas.microsoft.com/office/powerpoint/2010/main" val="106383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08000" y="537029"/>
            <a:ext cx="111843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000" dirty="0" err="1" smtClean="0">
                <a:latin typeface="Calibri" panose="020F0502020204030204" pitchFamily="34" charset="0"/>
              </a:rPr>
              <a:t>PREPdir</a:t>
            </a:r>
            <a:r>
              <a:rPr lang="en-GB" sz="2000" dirty="0" smtClean="0">
                <a:latin typeface="Calibri" panose="020F0502020204030204" pitchFamily="34" charset="0"/>
              </a:rPr>
              <a:t> </a:t>
            </a:r>
            <a:r>
              <a:rPr lang="en-GB" sz="2000" dirty="0">
                <a:latin typeface="Calibri" panose="020F0502020204030204" pitchFamily="34" charset="0"/>
              </a:rPr>
              <a:t>stands for ‘directional prepositions and adverbs,’ such as </a:t>
            </a:r>
            <a:r>
              <a:rPr lang="en-GB" sz="2000" i="1" dirty="0">
                <a:latin typeface="Calibri" panose="020F0502020204030204" pitchFamily="34" charset="0"/>
              </a:rPr>
              <a:t>up</a:t>
            </a:r>
            <a:r>
              <a:rPr lang="en-GB" sz="2000" dirty="0">
                <a:latin typeface="Calibri" panose="020F0502020204030204" pitchFamily="34" charset="0"/>
              </a:rPr>
              <a:t>, </a:t>
            </a:r>
            <a:r>
              <a:rPr lang="en-GB" sz="2000" i="1" dirty="0">
                <a:latin typeface="Calibri" panose="020F0502020204030204" pitchFamily="34" charset="0"/>
              </a:rPr>
              <a:t>out</a:t>
            </a:r>
            <a:r>
              <a:rPr lang="en-GB" sz="2000" dirty="0">
                <a:latin typeface="Calibri" panose="020F0502020204030204" pitchFamily="34" charset="0"/>
              </a:rPr>
              <a:t>, </a:t>
            </a:r>
            <a:r>
              <a:rPr lang="en-GB" sz="2000" i="1" dirty="0">
                <a:latin typeface="Calibri" panose="020F0502020204030204" pitchFamily="34" charset="0"/>
              </a:rPr>
              <a:t>into</a:t>
            </a:r>
            <a:r>
              <a:rPr lang="en-GB" sz="2000" dirty="0">
                <a:latin typeface="Calibri" panose="020F0502020204030204" pitchFamily="34" charset="0"/>
              </a:rPr>
              <a:t>, </a:t>
            </a:r>
            <a:r>
              <a:rPr lang="en-GB" sz="2000" i="1" dirty="0">
                <a:latin typeface="Calibri" panose="020F0502020204030204" pitchFamily="34" charset="0"/>
              </a:rPr>
              <a:t>across</a:t>
            </a:r>
            <a:r>
              <a:rPr lang="en-GB" sz="2000" dirty="0">
                <a:latin typeface="Calibri" panose="020F0502020204030204" pitchFamily="34" charset="0"/>
              </a:rPr>
              <a:t>, </a:t>
            </a:r>
            <a:r>
              <a:rPr lang="en-GB" sz="2000" i="1" dirty="0">
                <a:latin typeface="Calibri" panose="020F0502020204030204" pitchFamily="34" charset="0"/>
              </a:rPr>
              <a:t>there</a:t>
            </a:r>
            <a:r>
              <a:rPr lang="en-GB" sz="2000" dirty="0">
                <a:latin typeface="Calibri" panose="020F0502020204030204" pitchFamily="34" charset="0"/>
              </a:rPr>
              <a:t>, etc. this options are interchangeable in a sentence because they have the same properties even though the meaning </a:t>
            </a:r>
            <a:r>
              <a:rPr lang="en-GB" sz="2000" dirty="0" smtClean="0">
                <a:latin typeface="Calibri" panose="020F0502020204030204" pitchFamily="34" charset="0"/>
              </a:rPr>
              <a:t>differs. </a:t>
            </a:r>
            <a:endParaRPr lang="en-GB" sz="2000" dirty="0">
              <a:latin typeface="Calibri" panose="020F050202020403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7727710" y="2105683"/>
            <a:ext cx="1491242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+ (</a:t>
            </a:r>
            <a:r>
              <a:rPr lang="en-GB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ADJUNCT </a:t>
            </a:r>
            <a:endParaRPr lang="en-GB" b="1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PARTICIPANT</a:t>
            </a:r>
          </a:p>
          <a:p>
            <a:pPr>
              <a:lnSpc>
                <a:spcPct val="150000"/>
              </a:lnSpc>
            </a:pPr>
            <a:r>
              <a:rPr lang="en-GB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GB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PHRASE) </a:t>
            </a:r>
            <a:endParaRPr lang="en-GB" b="1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lnSpc>
                <a:spcPct val="200000"/>
              </a:lnSpc>
            </a:pPr>
            <a:r>
              <a:rPr lang="en-GB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With</a:t>
            </a:r>
          </a:p>
          <a:p>
            <a:pPr>
              <a:lnSpc>
                <a:spcPct val="200000"/>
              </a:lnSpc>
            </a:pPr>
            <a:r>
              <a:rPr lang="en-GB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By</a:t>
            </a:r>
          </a:p>
          <a:p>
            <a:pPr>
              <a:lnSpc>
                <a:spcPct val="200000"/>
              </a:lnSpc>
            </a:pPr>
            <a:r>
              <a:rPr lang="en-GB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 through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85887" y="1966176"/>
            <a:ext cx="14140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400" b="1" dirty="0" smtClean="0">
                <a:latin typeface="Calibri" panose="020F0502020204030204" pitchFamily="34" charset="0"/>
              </a:rPr>
              <a:t>(NOUN) </a:t>
            </a:r>
            <a:r>
              <a:rPr lang="en-GB" sz="24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Cristian</a:t>
            </a:r>
          </a:p>
          <a:p>
            <a:pPr>
              <a:lnSpc>
                <a:spcPct val="200000"/>
              </a:lnSpc>
            </a:pPr>
            <a:r>
              <a:rPr lang="en-GB" sz="24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Pauline</a:t>
            </a:r>
          </a:p>
          <a:p>
            <a:pPr>
              <a:lnSpc>
                <a:spcPct val="200000"/>
              </a:lnSpc>
            </a:pPr>
            <a:r>
              <a:rPr lang="en-GB" sz="24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The dog</a:t>
            </a:r>
          </a:p>
          <a:p>
            <a:pPr>
              <a:lnSpc>
                <a:spcPct val="200000"/>
              </a:lnSpc>
            </a:pPr>
            <a:r>
              <a:rPr lang="en-GB" sz="24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The rider</a:t>
            </a:r>
            <a:endParaRPr lang="en-GB" sz="24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895648" y="1978936"/>
            <a:ext cx="157396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400" b="1" dirty="0" smtClean="0">
                <a:latin typeface="Calibri" panose="020F0502020204030204" pitchFamily="34" charset="0"/>
              </a:rPr>
              <a:t>(VERB) </a:t>
            </a:r>
            <a:r>
              <a:rPr lang="en-GB" sz="2400" dirty="0" smtClean="0">
                <a:solidFill>
                  <a:schemeClr val="accent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swims</a:t>
            </a:r>
          </a:p>
          <a:p>
            <a:pPr>
              <a:lnSpc>
                <a:spcPct val="200000"/>
              </a:lnSpc>
            </a:pPr>
            <a:r>
              <a:rPr lang="en-GB" sz="2400" dirty="0" smtClean="0">
                <a:solidFill>
                  <a:schemeClr val="accent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goes</a:t>
            </a:r>
          </a:p>
          <a:p>
            <a:pPr>
              <a:lnSpc>
                <a:spcPct val="200000"/>
              </a:lnSpc>
            </a:pPr>
            <a:r>
              <a:rPr lang="en-GB" sz="2400" dirty="0">
                <a:solidFill>
                  <a:schemeClr val="accent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d</a:t>
            </a:r>
            <a:r>
              <a:rPr lang="en-GB" sz="2400" dirty="0" smtClean="0">
                <a:solidFill>
                  <a:schemeClr val="accent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rives</a:t>
            </a:r>
          </a:p>
          <a:p>
            <a:pPr>
              <a:lnSpc>
                <a:spcPct val="200000"/>
              </a:lnSpc>
            </a:pPr>
            <a:r>
              <a:rPr lang="en-GB" sz="2400" dirty="0" smtClean="0">
                <a:solidFill>
                  <a:schemeClr val="accent1">
                    <a:lumMod val="75000"/>
                    <a:lumOff val="25000"/>
                  </a:schemeClr>
                </a:solidFill>
                <a:latin typeface="Calibri" panose="020F0502020204030204" pitchFamily="34" charset="0"/>
              </a:rPr>
              <a:t>runs</a:t>
            </a:r>
            <a:endParaRPr lang="en-GB" sz="2400" dirty="0"/>
          </a:p>
        </p:txBody>
      </p:sp>
      <p:sp>
        <p:nvSpPr>
          <p:cNvPr id="8" name="Rettangolo 7"/>
          <p:cNvSpPr/>
          <p:nvPr/>
        </p:nvSpPr>
        <p:spPr>
          <a:xfrm>
            <a:off x="3209829" y="1966176"/>
            <a:ext cx="1373518" cy="45243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</a:pPr>
            <a:r>
              <a:rPr lang="en-GB" sz="2400" b="1" dirty="0" smtClean="0">
                <a:latin typeface="Calibri" panose="020F0502020204030204" pitchFamily="34" charset="0"/>
              </a:rPr>
              <a:t>(</a:t>
            </a:r>
            <a:r>
              <a:rPr lang="en-GB" sz="2400" b="1" dirty="0" err="1" smtClean="0">
                <a:latin typeface="Calibri" panose="020F0502020204030204" pitchFamily="34" charset="0"/>
              </a:rPr>
              <a:t>PREPdir</a:t>
            </a:r>
            <a:r>
              <a:rPr lang="en-GB" sz="2400" b="1" dirty="0" smtClean="0">
                <a:latin typeface="Calibri" panose="020F0502020204030204" pitchFamily="34" charset="0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en-GB" sz="24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across</a:t>
            </a:r>
          </a:p>
          <a:p>
            <a:pPr>
              <a:lnSpc>
                <a:spcPct val="200000"/>
              </a:lnSpc>
            </a:pPr>
            <a:r>
              <a:rPr lang="en-GB" sz="24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to</a:t>
            </a:r>
            <a:endParaRPr lang="en-GB" sz="2400" b="1" dirty="0" smtClean="0">
              <a:solidFill>
                <a:schemeClr val="accent5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lnSpc>
                <a:spcPct val="200000"/>
              </a:lnSpc>
            </a:pPr>
            <a:r>
              <a:rPr lang="en-GB" sz="24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Up</a:t>
            </a:r>
          </a:p>
          <a:p>
            <a:pPr>
              <a:lnSpc>
                <a:spcPct val="200000"/>
              </a:lnSpc>
            </a:pPr>
            <a:r>
              <a:rPr lang="en-GB" sz="24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out</a:t>
            </a:r>
          </a:p>
          <a:p>
            <a:pPr>
              <a:lnSpc>
                <a:spcPct val="200000"/>
              </a:lnSpc>
            </a:pPr>
            <a:r>
              <a:rPr lang="en-GB" sz="24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into</a:t>
            </a:r>
            <a:endParaRPr lang="en-GB" sz="2400" b="1" dirty="0"/>
          </a:p>
        </p:txBody>
      </p:sp>
      <p:sp>
        <p:nvSpPr>
          <p:cNvPr id="9" name="Rettangolo 8"/>
          <p:cNvSpPr/>
          <p:nvPr/>
        </p:nvSpPr>
        <p:spPr>
          <a:xfrm>
            <a:off x="4783796" y="2150842"/>
            <a:ext cx="2573269" cy="36009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>
                <a:latin typeface="Calibri" panose="020F0502020204030204" pitchFamily="34" charset="0"/>
              </a:rPr>
              <a:t>(PREPOSITIONAL</a:t>
            </a:r>
          </a:p>
          <a:p>
            <a:r>
              <a:rPr lang="en-GB" b="1" dirty="0" smtClean="0">
                <a:latin typeface="Calibri" panose="020F0502020204030204" pitchFamily="34" charset="0"/>
              </a:rPr>
              <a:t> PHRASE OF PLACE)</a:t>
            </a:r>
          </a:p>
          <a:p>
            <a:pPr>
              <a:lnSpc>
                <a:spcPct val="200000"/>
              </a:lnSpc>
            </a:pPr>
            <a:r>
              <a:rPr lang="en-GB" sz="2400" b="1" dirty="0" smtClean="0">
                <a:latin typeface="Calibri" panose="020F0502020204030204" pitchFamily="34" charset="0"/>
              </a:rPr>
              <a:t> </a:t>
            </a:r>
            <a:r>
              <a:rPr lang="en-GB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building</a:t>
            </a:r>
          </a:p>
          <a:p>
            <a:pPr>
              <a:lnSpc>
                <a:spcPct val="200000"/>
              </a:lnSpc>
            </a:pPr>
            <a:r>
              <a:rPr lang="en-GB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swimming pool</a:t>
            </a:r>
          </a:p>
          <a:p>
            <a:pPr>
              <a:lnSpc>
                <a:spcPct val="200000"/>
              </a:lnSpc>
            </a:pPr>
            <a:r>
              <a:rPr lang="en-GB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house</a:t>
            </a:r>
          </a:p>
          <a:p>
            <a:pPr>
              <a:lnSpc>
                <a:spcPct val="200000"/>
              </a:lnSpc>
            </a:pPr>
            <a:r>
              <a:rPr lang="en-GB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heaven</a:t>
            </a:r>
            <a:endParaRPr lang="en-GB" sz="2400" dirty="0"/>
          </a:p>
        </p:txBody>
      </p:sp>
      <p:sp>
        <p:nvSpPr>
          <p:cNvPr id="10" name="Rettangolo 9"/>
          <p:cNvSpPr/>
          <p:nvPr/>
        </p:nvSpPr>
        <p:spPr>
          <a:xfrm>
            <a:off x="9602664" y="1978936"/>
            <a:ext cx="1797527" cy="2197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GB" sz="2400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 + </a:t>
            </a:r>
            <a:r>
              <a:rPr lang="en-GB" sz="2400" b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</a:rPr>
              <a:t>(NOUN2)</a:t>
            </a:r>
          </a:p>
          <a:p>
            <a:pPr algn="ctr">
              <a:lnSpc>
                <a:spcPct val="200000"/>
              </a:lnSpc>
            </a:pPr>
            <a:r>
              <a:rPr lang="en-GB" sz="2400" b="1" dirty="0" smtClean="0">
                <a:latin typeface="Calibri" panose="020F0502020204030204" pitchFamily="34" charset="0"/>
              </a:rPr>
              <a:t> </a:t>
            </a:r>
            <a:r>
              <a:rPr lang="en-GB" sz="2400" dirty="0" smtClean="0">
                <a:latin typeface="Calibri" panose="020F0502020204030204" pitchFamily="34" charset="0"/>
              </a:rPr>
              <a:t>[</a:t>
            </a:r>
            <a:r>
              <a:rPr lang="en-GB" sz="2400" dirty="0" smtClean="0">
                <a:solidFill>
                  <a:srgbClr val="00B050"/>
                </a:solidFill>
                <a:latin typeface="Calibri" panose="020F0502020204030204" pitchFamily="34" charset="0"/>
              </a:rPr>
              <a:t>………</a:t>
            </a:r>
            <a:r>
              <a:rPr lang="en-GB" sz="2400" dirty="0" smtClean="0">
                <a:latin typeface="Calibri" panose="020F0502020204030204" pitchFamily="34" charset="0"/>
              </a:rPr>
              <a:t>]</a:t>
            </a:r>
            <a:endParaRPr lang="en-GB" sz="2400" b="1" dirty="0" smtClean="0">
              <a:latin typeface="Calibri" panose="020F0502020204030204" pitchFamily="34" charset="0"/>
            </a:endParaRPr>
          </a:p>
          <a:p>
            <a:pPr algn="ctr">
              <a:lnSpc>
                <a:spcPct val="200000"/>
              </a:lnSpc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3669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508000" y="391886"/>
            <a:ext cx="583474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b="1" dirty="0">
                <a:latin typeface="Calibri" panose="020F0502020204030204" pitchFamily="34" charset="0"/>
              </a:rPr>
              <a:t>Examples of LFs</a:t>
            </a:r>
          </a:p>
          <a:p>
            <a:pPr marL="342900" indent="-342900" algn="just">
              <a:lnSpc>
                <a:spcPct val="150000"/>
              </a:lnSpc>
              <a:buAutoNum type="arabicParenR"/>
            </a:pPr>
            <a:r>
              <a:rPr lang="en-GB" dirty="0" smtClean="0">
                <a:latin typeface="Calibri" panose="020F0502020204030204" pitchFamily="34" charset="0"/>
              </a:rPr>
              <a:t>The </a:t>
            </a:r>
            <a:r>
              <a:rPr lang="en-GB" dirty="0">
                <a:latin typeface="Calibri" panose="020F0502020204030204" pitchFamily="34" charset="0"/>
              </a:rPr>
              <a:t>LF </a:t>
            </a:r>
            <a:r>
              <a:rPr lang="en-GB" dirty="0" err="1">
                <a:latin typeface="Calibri" panose="020F0502020204030204" pitchFamily="34" charset="0"/>
              </a:rPr>
              <a:t>Magn</a:t>
            </a:r>
            <a:r>
              <a:rPr lang="en-GB" dirty="0">
                <a:latin typeface="Calibri" panose="020F0502020204030204" pitchFamily="34" charset="0"/>
              </a:rPr>
              <a:t> represents an intensifier</a:t>
            </a:r>
            <a:r>
              <a:rPr lang="en-GB" dirty="0" smtClean="0">
                <a:latin typeface="Calibri" panose="020F0502020204030204" pitchFamily="34" charset="0"/>
              </a:rPr>
              <a:t>:</a:t>
            </a:r>
          </a:p>
          <a:p>
            <a:pPr algn="just">
              <a:lnSpc>
                <a:spcPct val="150000"/>
              </a:lnSpc>
            </a:pPr>
            <a:endParaRPr lang="en-GB" dirty="0"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GB" i="1" dirty="0" err="1">
                <a:latin typeface="Calibri" panose="020F0502020204030204" pitchFamily="34" charset="0"/>
              </a:rPr>
              <a:t>Magn</a:t>
            </a:r>
            <a:r>
              <a:rPr lang="en-GB" i="1" dirty="0">
                <a:latin typeface="Calibri" panose="020F0502020204030204" pitchFamily="34" charset="0"/>
              </a:rPr>
              <a:t>(riposte) = severe &lt; crushing</a:t>
            </a:r>
          </a:p>
          <a:p>
            <a:pPr algn="just">
              <a:lnSpc>
                <a:spcPct val="150000"/>
              </a:lnSpc>
            </a:pPr>
            <a:r>
              <a:rPr lang="en-GB" i="1" dirty="0" err="1">
                <a:latin typeface="Calibri" panose="020F0502020204030204" pitchFamily="34" charset="0"/>
              </a:rPr>
              <a:t>Magn</a:t>
            </a:r>
            <a:r>
              <a:rPr lang="en-GB" i="1" dirty="0">
                <a:latin typeface="Calibri" panose="020F0502020204030204" pitchFamily="34" charset="0"/>
              </a:rPr>
              <a:t>(</a:t>
            </a:r>
            <a:r>
              <a:rPr lang="en-GB" i="1" dirty="0" err="1">
                <a:latin typeface="Calibri" panose="020F0502020204030204" pitchFamily="34" charset="0"/>
              </a:rPr>
              <a:t>cryN</a:t>
            </a:r>
            <a:r>
              <a:rPr lang="en-GB" i="1" dirty="0">
                <a:latin typeface="Calibri" panose="020F0502020204030204" pitchFamily="34" charset="0"/>
              </a:rPr>
              <a:t>) = loud &lt; deafening</a:t>
            </a:r>
          </a:p>
          <a:p>
            <a:pPr algn="just">
              <a:lnSpc>
                <a:spcPct val="150000"/>
              </a:lnSpc>
            </a:pPr>
            <a:r>
              <a:rPr lang="en-GB" i="1" dirty="0" err="1">
                <a:latin typeface="Calibri" panose="020F0502020204030204" pitchFamily="34" charset="0"/>
              </a:rPr>
              <a:t>Magn</a:t>
            </a:r>
            <a:r>
              <a:rPr lang="en-GB" i="1" dirty="0">
                <a:latin typeface="Calibri" panose="020F0502020204030204" pitchFamily="34" charset="0"/>
              </a:rPr>
              <a:t>(applause) = loud &lt; deafening, frenetic, frenzied, terrific</a:t>
            </a:r>
          </a:p>
          <a:p>
            <a:pPr algn="just">
              <a:lnSpc>
                <a:spcPct val="150000"/>
              </a:lnSpc>
            </a:pPr>
            <a:r>
              <a:rPr lang="en-GB" i="1" dirty="0" err="1">
                <a:latin typeface="Calibri" panose="020F0502020204030204" pitchFamily="34" charset="0"/>
              </a:rPr>
              <a:t>Magn</a:t>
            </a:r>
            <a:r>
              <a:rPr lang="en-GB" i="1" dirty="0">
                <a:latin typeface="Calibri" panose="020F0502020204030204" pitchFamily="34" charset="0"/>
              </a:rPr>
              <a:t>(deaf) = as a post, stone-</a:t>
            </a:r>
          </a:p>
          <a:p>
            <a:pPr algn="just">
              <a:lnSpc>
                <a:spcPct val="150000"/>
              </a:lnSpc>
            </a:pPr>
            <a:r>
              <a:rPr lang="en-GB" i="1" dirty="0" err="1">
                <a:latin typeface="Calibri" panose="020F0502020204030204" pitchFamily="34" charset="0"/>
              </a:rPr>
              <a:t>Magn</a:t>
            </a:r>
            <a:r>
              <a:rPr lang="en-GB" i="1" dirty="0">
                <a:latin typeface="Calibri" panose="020F0502020204030204" pitchFamily="34" charset="0"/>
              </a:rPr>
              <a:t>(strong) = as a bull, as a horse</a:t>
            </a:r>
          </a:p>
          <a:p>
            <a:pPr algn="just">
              <a:lnSpc>
                <a:spcPct val="150000"/>
              </a:lnSpc>
            </a:pPr>
            <a:r>
              <a:rPr lang="en-GB" i="1" dirty="0" err="1">
                <a:latin typeface="Calibri" panose="020F0502020204030204" pitchFamily="34" charset="0"/>
              </a:rPr>
              <a:t>Magn</a:t>
            </a:r>
            <a:r>
              <a:rPr lang="en-GB" i="1" dirty="0">
                <a:latin typeface="Calibri" panose="020F0502020204030204" pitchFamily="34" charset="0"/>
              </a:rPr>
              <a:t>(drunk) = dead, stone-; as a lord, as a sailor, as a skunk</a:t>
            </a:r>
          </a:p>
          <a:p>
            <a:pPr algn="just">
              <a:lnSpc>
                <a:spcPct val="150000"/>
              </a:lnSpc>
            </a:pPr>
            <a:r>
              <a:rPr lang="en-GB" i="1" dirty="0" err="1">
                <a:latin typeface="Calibri" panose="020F0502020204030204" pitchFamily="34" charset="0"/>
              </a:rPr>
              <a:t>Magn</a:t>
            </a:r>
            <a:r>
              <a:rPr lang="en-GB" i="1" dirty="0">
                <a:latin typeface="Calibri" panose="020F0502020204030204" pitchFamily="34" charset="0"/>
              </a:rPr>
              <a:t>(appreciate) = deeply, greatly</a:t>
            </a:r>
          </a:p>
          <a:p>
            <a:pPr algn="just">
              <a:lnSpc>
                <a:spcPct val="150000"/>
              </a:lnSpc>
            </a:pPr>
            <a:r>
              <a:rPr lang="en-GB" i="1" dirty="0" err="1">
                <a:latin typeface="Calibri" panose="020F0502020204030204" pitchFamily="34" charset="0"/>
              </a:rPr>
              <a:t>Magn</a:t>
            </a:r>
            <a:r>
              <a:rPr lang="en-GB" i="1" dirty="0">
                <a:latin typeface="Calibri" panose="020F0502020204030204" pitchFamily="34" charset="0"/>
              </a:rPr>
              <a:t>(</a:t>
            </a:r>
            <a:r>
              <a:rPr lang="en-GB" i="1" dirty="0" err="1">
                <a:latin typeface="Calibri" panose="020F0502020204030204" pitchFamily="34" charset="0"/>
              </a:rPr>
              <a:t>sleepV</a:t>
            </a:r>
            <a:r>
              <a:rPr lang="en-GB" i="1" dirty="0">
                <a:latin typeface="Calibri" panose="020F0502020204030204" pitchFamily="34" charset="0"/>
              </a:rPr>
              <a:t>) = deeply, heavily, like a log</a:t>
            </a:r>
          </a:p>
          <a:p>
            <a:pPr algn="just">
              <a:lnSpc>
                <a:spcPct val="150000"/>
              </a:lnSpc>
            </a:pPr>
            <a:r>
              <a:rPr lang="en-GB" i="1" dirty="0" err="1">
                <a:latin typeface="Calibri" panose="020F0502020204030204" pitchFamily="34" charset="0"/>
              </a:rPr>
              <a:t>Magn</a:t>
            </a:r>
            <a:r>
              <a:rPr lang="en-GB" i="1" dirty="0">
                <a:latin typeface="Calibri" panose="020F0502020204030204" pitchFamily="34" charset="0"/>
              </a:rPr>
              <a:t>(apologize) = profusely</a:t>
            </a:r>
          </a:p>
          <a:p>
            <a:pPr algn="just">
              <a:lnSpc>
                <a:spcPct val="150000"/>
              </a:lnSpc>
            </a:pPr>
            <a:endParaRPr lang="en-GB" dirty="0">
              <a:latin typeface="Calibri" panose="020F050202020403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6763657" y="391886"/>
            <a:ext cx="4876800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b="1" dirty="0">
                <a:latin typeface="Calibri" panose="020F0502020204030204" pitchFamily="34" charset="0"/>
              </a:rPr>
              <a:t>TEMATIC </a:t>
            </a:r>
            <a:r>
              <a:rPr lang="en-GB" b="1" dirty="0" smtClean="0">
                <a:latin typeface="Calibri" panose="020F0502020204030204" pitchFamily="34" charset="0"/>
              </a:rPr>
              <a:t>GROUPS</a:t>
            </a:r>
          </a:p>
          <a:p>
            <a:pPr algn="just">
              <a:lnSpc>
                <a:spcPct val="150000"/>
              </a:lnSpc>
            </a:pPr>
            <a:endParaRPr lang="en-GB" dirty="0"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GB" b="1" dirty="0">
                <a:latin typeface="Calibri" panose="020F0502020204030204" pitchFamily="34" charset="0"/>
              </a:rPr>
              <a:t>— Ship as a means of navigation </a:t>
            </a:r>
            <a:r>
              <a:rPr lang="en-GB" dirty="0">
                <a:latin typeface="Calibri" panose="020F0502020204030204" pitchFamily="34" charset="0"/>
              </a:rPr>
              <a:t>(</a:t>
            </a:r>
            <a:r>
              <a:rPr lang="en-GB" i="1" dirty="0">
                <a:latin typeface="Calibri" panose="020F0502020204030204" pitchFamily="34" charset="0"/>
              </a:rPr>
              <a:t>sails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steams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plies the waters of Y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puts into port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drops</a:t>
            </a:r>
            <a:endParaRPr lang="en-GB" dirty="0"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GB" i="1" dirty="0">
                <a:latin typeface="Calibri" panose="020F0502020204030204" pitchFamily="34" charset="0"/>
              </a:rPr>
              <a:t>anchor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lies at anchor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weighs anchor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displacement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draught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dirty="0" smtClean="0">
                <a:latin typeface="Calibri" panose="020F0502020204030204" pitchFamily="34" charset="0"/>
              </a:rPr>
              <a:t>...)</a:t>
            </a:r>
            <a:endParaRPr lang="en-GB" dirty="0"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GB" b="1" dirty="0">
                <a:latin typeface="Calibri" panose="020F0502020204030204" pitchFamily="34" charset="0"/>
              </a:rPr>
              <a:t>— Ship as a means of transportation </a:t>
            </a:r>
            <a:r>
              <a:rPr lang="en-GB" dirty="0">
                <a:latin typeface="Calibri" panose="020F0502020204030204" pitchFamily="34" charset="0"/>
              </a:rPr>
              <a:t>(</a:t>
            </a:r>
            <a:r>
              <a:rPr lang="en-GB" i="1" dirty="0">
                <a:latin typeface="Calibri" panose="020F0502020204030204" pitchFamily="34" charset="0"/>
              </a:rPr>
              <a:t>buy a passage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go by ship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cabin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berth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dirty="0" smtClean="0">
                <a:latin typeface="Calibri" panose="020F0502020204030204" pitchFamily="34" charset="0"/>
              </a:rPr>
              <a:t>...)</a:t>
            </a:r>
            <a:endParaRPr lang="en-GB" dirty="0"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GB" b="1" dirty="0">
                <a:latin typeface="Calibri" panose="020F0502020204030204" pitchFamily="34" charset="0"/>
              </a:rPr>
              <a:t>— Ship as object of a sea disaster </a:t>
            </a:r>
            <a:r>
              <a:rPr lang="en-GB" dirty="0">
                <a:latin typeface="Calibri" panose="020F0502020204030204" pitchFamily="34" charset="0"/>
              </a:rPr>
              <a:t>(</a:t>
            </a:r>
            <a:r>
              <a:rPr lang="en-GB" i="1" dirty="0">
                <a:latin typeface="Calibri" panose="020F0502020204030204" pitchFamily="34" charset="0"/>
              </a:rPr>
              <a:t>SOS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mayday, capsizes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runs aground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sinks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life boat</a:t>
            </a:r>
            <a:r>
              <a:rPr lang="en-GB" dirty="0">
                <a:latin typeface="Calibri" panose="020F0502020204030204" pitchFamily="34" charset="0"/>
              </a:rPr>
              <a:t>,</a:t>
            </a:r>
          </a:p>
          <a:p>
            <a:pPr algn="just">
              <a:lnSpc>
                <a:spcPct val="150000"/>
              </a:lnSpc>
            </a:pPr>
            <a:r>
              <a:rPr lang="en-GB" i="1" dirty="0">
                <a:latin typeface="Calibri" panose="020F0502020204030204" pitchFamily="34" charset="0"/>
              </a:rPr>
              <a:t>life raft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life vest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dirty="0" smtClean="0">
                <a:latin typeface="Calibri" panose="020F0502020204030204" pitchFamily="34" charset="0"/>
              </a:rPr>
              <a:t>...)</a:t>
            </a:r>
            <a:endParaRPr lang="en-GB" dirty="0"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GB" b="1" dirty="0">
                <a:latin typeface="Calibri" panose="020F0502020204030204" pitchFamily="34" charset="0"/>
              </a:rPr>
              <a:t>— Ship as a military unit </a:t>
            </a:r>
            <a:r>
              <a:rPr lang="en-GB" dirty="0">
                <a:latin typeface="Calibri" panose="020F0502020204030204" pitchFamily="34" charset="0"/>
              </a:rPr>
              <a:t>(</a:t>
            </a:r>
            <a:r>
              <a:rPr lang="en-GB" i="1" dirty="0">
                <a:latin typeface="Calibri" panose="020F0502020204030204" pitchFamily="34" charset="0"/>
              </a:rPr>
              <a:t>navy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naval battle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send to the bottom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cruiser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destroyer</a:t>
            </a:r>
            <a:r>
              <a:rPr lang="en-GB" dirty="0">
                <a:latin typeface="Calibri" panose="020F0502020204030204" pitchFamily="34" charset="0"/>
              </a:rPr>
              <a:t>, </a:t>
            </a:r>
            <a:r>
              <a:rPr lang="en-GB" i="1" dirty="0">
                <a:latin typeface="Calibri" panose="020F0502020204030204" pitchFamily="34" charset="0"/>
              </a:rPr>
              <a:t>corvette</a:t>
            </a:r>
            <a:r>
              <a:rPr lang="en-GB" dirty="0">
                <a:latin typeface="Calibri" panose="020F0502020204030204" pitchFamily="34" charset="0"/>
              </a:rPr>
              <a:t>,</a:t>
            </a:r>
          </a:p>
          <a:p>
            <a:pPr algn="just">
              <a:lnSpc>
                <a:spcPct val="150000"/>
              </a:lnSpc>
            </a:pPr>
            <a:r>
              <a:rPr lang="en-GB" i="1" dirty="0">
                <a:latin typeface="Calibri" panose="020F0502020204030204" pitchFamily="34" charset="0"/>
              </a:rPr>
              <a:t>submarine</a:t>
            </a:r>
            <a:r>
              <a:rPr lang="en-GB" dirty="0">
                <a:latin typeface="Calibri" panose="020F0502020204030204" pitchFamily="34" charset="0"/>
              </a:rPr>
              <a:t>, ...)</a:t>
            </a:r>
          </a:p>
          <a:p>
            <a:pPr algn="just">
              <a:lnSpc>
                <a:spcPct val="150000"/>
              </a:lnSpc>
            </a:pPr>
            <a:endParaRPr lang="en-GB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50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406398" y="186245"/>
            <a:ext cx="11379201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GB" sz="2800" dirty="0">
                <a:latin typeface="Calibri" panose="020F0502020204030204" pitchFamily="34" charset="0"/>
              </a:rPr>
              <a:t>Derivation is a well-known linguistic phenomenon: lexeme </a:t>
            </a:r>
            <a:r>
              <a:rPr lang="en-GB" sz="2800" b="1" dirty="0">
                <a:latin typeface="Calibri" panose="020F0502020204030204" pitchFamily="34" charset="0"/>
              </a:rPr>
              <a:t>B </a:t>
            </a:r>
            <a:r>
              <a:rPr lang="en-GB" sz="2800" dirty="0">
                <a:latin typeface="Calibri" panose="020F0502020204030204" pitchFamily="34" charset="0"/>
              </a:rPr>
              <a:t>is said to be derived from </a:t>
            </a:r>
            <a:r>
              <a:rPr lang="en-GB" sz="2800" dirty="0" smtClean="0">
                <a:latin typeface="Calibri" panose="020F0502020204030204" pitchFamily="34" charset="0"/>
              </a:rPr>
              <a:t>lexeme </a:t>
            </a:r>
            <a:r>
              <a:rPr lang="en-GB" sz="2800" b="1" dirty="0" smtClean="0">
                <a:latin typeface="Calibri" panose="020F0502020204030204" pitchFamily="34" charset="0"/>
              </a:rPr>
              <a:t>A</a:t>
            </a:r>
            <a:r>
              <a:rPr lang="en-GB" sz="2800" dirty="0">
                <a:latin typeface="Calibri" panose="020F0502020204030204" pitchFamily="34" charset="0"/>
              </a:rPr>
              <a:t>, or to be </a:t>
            </a:r>
            <a:r>
              <a:rPr lang="en-GB" sz="2800" b="1" dirty="0">
                <a:latin typeface="Calibri" panose="020F0502020204030204" pitchFamily="34" charset="0"/>
              </a:rPr>
              <a:t>A</a:t>
            </a:r>
            <a:r>
              <a:rPr lang="en-GB" sz="2800" dirty="0">
                <a:latin typeface="Calibri" panose="020F0502020204030204" pitchFamily="34" charset="0"/>
              </a:rPr>
              <a:t>’s derivative, if the signified of </a:t>
            </a:r>
            <a:r>
              <a:rPr lang="en-GB" sz="2800" b="1" dirty="0">
                <a:latin typeface="Calibri" panose="020F0502020204030204" pitchFamily="34" charset="0"/>
              </a:rPr>
              <a:t>B </a:t>
            </a:r>
            <a:r>
              <a:rPr lang="en-GB" sz="2800" dirty="0">
                <a:latin typeface="Calibri" panose="020F0502020204030204" pitchFamily="34" charset="0"/>
              </a:rPr>
              <a:t>includes the signified of </a:t>
            </a:r>
            <a:r>
              <a:rPr lang="en-GB" sz="2800" b="1" dirty="0">
                <a:latin typeface="Calibri" panose="020F0502020204030204" pitchFamily="34" charset="0"/>
              </a:rPr>
              <a:t>A </a:t>
            </a:r>
            <a:r>
              <a:rPr lang="en-GB" sz="2800" dirty="0">
                <a:latin typeface="Calibri" panose="020F0502020204030204" pitchFamily="34" charset="0"/>
              </a:rPr>
              <a:t>and the semantic </a:t>
            </a:r>
            <a:r>
              <a:rPr lang="en-GB" sz="2800" dirty="0" smtClean="0">
                <a:latin typeface="Calibri" panose="020F0502020204030204" pitchFamily="34" charset="0"/>
              </a:rPr>
              <a:t>differences:</a:t>
            </a:r>
            <a:endParaRPr lang="en-GB" sz="2800" dirty="0"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GB" sz="2800" dirty="0">
                <a:latin typeface="Calibri" panose="020F0502020204030204" pitchFamily="34" charset="0"/>
              </a:rPr>
              <a:t> </a:t>
            </a:r>
          </a:p>
          <a:p>
            <a:pPr algn="just">
              <a:lnSpc>
                <a:spcPct val="150000"/>
              </a:lnSpc>
            </a:pPr>
            <a:r>
              <a:rPr lang="en-GB" sz="2800" dirty="0">
                <a:latin typeface="Calibri" panose="020F0502020204030204" pitchFamily="34" charset="0"/>
              </a:rPr>
              <a:t>Thus, </a:t>
            </a:r>
            <a:r>
              <a:rPr lang="en-GB" sz="2800" b="1" i="1" dirty="0" smtClean="0">
                <a:latin typeface="Calibri" panose="020F0502020204030204" pitchFamily="34" charset="0"/>
              </a:rPr>
              <a:t>smoker </a:t>
            </a:r>
            <a:r>
              <a:rPr lang="en-GB" sz="2800" dirty="0" smtClean="0">
                <a:latin typeface="Calibri" panose="020F0502020204030204" pitchFamily="34" charset="0"/>
              </a:rPr>
              <a:t>(noun)</a:t>
            </a:r>
            <a:r>
              <a:rPr lang="en-GB" sz="2800" i="1" dirty="0" smtClean="0">
                <a:latin typeface="Calibri" panose="020F0502020204030204" pitchFamily="34" charset="0"/>
              </a:rPr>
              <a:t> </a:t>
            </a:r>
            <a:r>
              <a:rPr lang="en-GB" sz="2800" dirty="0">
                <a:latin typeface="Calibri" panose="020F0502020204030204" pitchFamily="34" charset="0"/>
              </a:rPr>
              <a:t>is derived from </a:t>
            </a:r>
            <a:r>
              <a:rPr lang="en-GB" sz="2800" b="1" i="1" dirty="0" smtClean="0">
                <a:latin typeface="Calibri" panose="020F0502020204030204" pitchFamily="34" charset="0"/>
              </a:rPr>
              <a:t>smoke</a:t>
            </a:r>
            <a:r>
              <a:rPr lang="en-GB" sz="2800" dirty="0" smtClean="0">
                <a:latin typeface="Calibri" panose="020F0502020204030204" pitchFamily="34" charset="0"/>
              </a:rPr>
              <a:t> (verb), </a:t>
            </a:r>
            <a:r>
              <a:rPr lang="en-GB" sz="2800" dirty="0">
                <a:latin typeface="Calibri" panose="020F0502020204030204" pitchFamily="34" charset="0"/>
              </a:rPr>
              <a:t>since </a:t>
            </a:r>
            <a:r>
              <a:rPr lang="en-GB" sz="2800" dirty="0" smtClean="0">
                <a:latin typeface="Calibri" panose="020F0502020204030204" pitchFamily="34" charset="0"/>
              </a:rPr>
              <a:t>smoker = (person </a:t>
            </a:r>
            <a:r>
              <a:rPr lang="en-GB" sz="2800" dirty="0">
                <a:latin typeface="Calibri" panose="020F0502020204030204" pitchFamily="34" charset="0"/>
              </a:rPr>
              <a:t>who </a:t>
            </a:r>
            <a:r>
              <a:rPr lang="en-GB" sz="2800" b="1" dirty="0">
                <a:latin typeface="Calibri" panose="020F0502020204030204" pitchFamily="34" charset="0"/>
              </a:rPr>
              <a:t>smokes </a:t>
            </a:r>
            <a:r>
              <a:rPr lang="en-GB" sz="2800" dirty="0">
                <a:latin typeface="Calibri" panose="020F0502020204030204" pitchFamily="34" charset="0"/>
              </a:rPr>
              <a:t>regularly</a:t>
            </a:r>
            <a:r>
              <a:rPr lang="en-GB" sz="2800" dirty="0" smtClean="0">
                <a:latin typeface="Calibri" panose="020F0502020204030204" pitchFamily="34" charset="0"/>
              </a:rPr>
              <a:t>) </a:t>
            </a:r>
            <a:r>
              <a:rPr lang="en-GB" sz="2800" dirty="0">
                <a:latin typeface="Calibri" panose="020F0502020204030204" pitchFamily="34" charset="0"/>
              </a:rPr>
              <a:t>and the difference </a:t>
            </a:r>
            <a:r>
              <a:rPr lang="en-GB" sz="2800" dirty="0" smtClean="0">
                <a:latin typeface="Calibri" panose="020F0502020204030204" pitchFamily="34" charset="0"/>
              </a:rPr>
              <a:t>between smoker and smoke  </a:t>
            </a:r>
            <a:r>
              <a:rPr lang="en-GB" sz="2800" dirty="0">
                <a:latin typeface="Calibri" panose="020F0502020204030204" pitchFamily="34" charset="0"/>
              </a:rPr>
              <a:t>is expressed by </a:t>
            </a:r>
            <a:r>
              <a:rPr lang="en-GB" sz="2800" dirty="0" smtClean="0">
                <a:latin typeface="Calibri" panose="020F0502020204030204" pitchFamily="34" charset="0"/>
              </a:rPr>
              <a:t>the suffix </a:t>
            </a:r>
            <a:r>
              <a:rPr lang="en-GB" sz="2800" b="1" dirty="0">
                <a:latin typeface="Calibri" panose="020F0502020204030204" pitchFamily="34" charset="0"/>
              </a:rPr>
              <a:t>-</a:t>
            </a:r>
            <a:r>
              <a:rPr lang="en-GB" sz="2800" b="1" dirty="0" err="1">
                <a:latin typeface="Calibri" panose="020F0502020204030204" pitchFamily="34" charset="0"/>
              </a:rPr>
              <a:t>er</a:t>
            </a:r>
            <a:r>
              <a:rPr lang="en-GB" sz="2800" dirty="0" smtClean="0">
                <a:latin typeface="Calibri" panose="020F050202020403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GB" sz="2800" dirty="0" smtClean="0">
                <a:latin typeface="Calibri" panose="020F0502020204030204" pitchFamily="34" charset="0"/>
              </a:rPr>
              <a:t>Other examples: </a:t>
            </a:r>
            <a:r>
              <a:rPr lang="en-GB" sz="2800" b="1" i="1" dirty="0" smtClean="0">
                <a:latin typeface="Calibri" panose="020F0502020204030204" pitchFamily="34" charset="0"/>
              </a:rPr>
              <a:t>to head </a:t>
            </a:r>
            <a:r>
              <a:rPr lang="en-GB" sz="2800" dirty="0" smtClean="0">
                <a:latin typeface="Calibri" panose="020F0502020204030204" pitchFamily="34" charset="0"/>
              </a:rPr>
              <a:t>derives from the noun </a:t>
            </a:r>
            <a:r>
              <a:rPr lang="en-GB" sz="2800" b="1" i="1" dirty="0" smtClean="0">
                <a:latin typeface="Calibri" panose="020F0502020204030204" pitchFamily="34" charset="0"/>
              </a:rPr>
              <a:t>head; adaptable </a:t>
            </a:r>
            <a:r>
              <a:rPr lang="en-GB" sz="2800" dirty="0" smtClean="0">
                <a:latin typeface="Calibri" panose="020F0502020204030204" pitchFamily="34" charset="0"/>
              </a:rPr>
              <a:t>derives from the verb </a:t>
            </a:r>
            <a:r>
              <a:rPr lang="en-GB" sz="2800" b="1" i="1" dirty="0" smtClean="0">
                <a:latin typeface="Calibri" panose="020F0502020204030204" pitchFamily="34" charset="0"/>
              </a:rPr>
              <a:t>to adapt; driver </a:t>
            </a:r>
            <a:r>
              <a:rPr lang="en-GB" sz="2800" dirty="0" smtClean="0">
                <a:latin typeface="Calibri" panose="020F0502020204030204" pitchFamily="34" charset="0"/>
              </a:rPr>
              <a:t>derives from the verb </a:t>
            </a:r>
            <a:r>
              <a:rPr lang="en-GB" sz="2800" b="1" i="1" dirty="0" smtClean="0">
                <a:latin typeface="Calibri" panose="020F0502020204030204" pitchFamily="34" charset="0"/>
              </a:rPr>
              <a:t>to drive; </a:t>
            </a:r>
            <a:r>
              <a:rPr lang="en-GB" sz="2800" b="1" i="1" dirty="0" err="1" smtClean="0">
                <a:latin typeface="Calibri" panose="020F0502020204030204" pitchFamily="34" charset="0"/>
              </a:rPr>
              <a:t>meaningly</a:t>
            </a:r>
            <a:r>
              <a:rPr lang="en-GB" sz="2800" b="1" i="1" dirty="0" smtClean="0">
                <a:latin typeface="Calibri" panose="020F0502020204030204" pitchFamily="34" charset="0"/>
              </a:rPr>
              <a:t> </a:t>
            </a:r>
            <a:r>
              <a:rPr lang="en-GB" sz="2800" dirty="0" smtClean="0">
                <a:latin typeface="Calibri" panose="020F0502020204030204" pitchFamily="34" charset="0"/>
              </a:rPr>
              <a:t>derives from the noun</a:t>
            </a:r>
            <a:r>
              <a:rPr lang="en-GB" sz="2800" b="1" i="1" dirty="0" smtClean="0">
                <a:latin typeface="Calibri" panose="020F0502020204030204" pitchFamily="34" charset="0"/>
              </a:rPr>
              <a:t> meaning, etc. </a:t>
            </a:r>
            <a:endParaRPr lang="en-GB" sz="2800" i="1" dirty="0"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n-GB" sz="2800" dirty="0"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n-GB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44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757238" y="771525"/>
            <a:ext cx="70008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4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Collocations </a:t>
            </a:r>
            <a:endParaRPr lang="en-GB" sz="4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57201" y="2057400"/>
            <a:ext cx="1114425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 smtClean="0">
                <a:latin typeface="Calibri" panose="020F0502020204030204" pitchFamily="34" charset="0"/>
              </a:rPr>
              <a:t>Are phraseme</a:t>
            </a:r>
            <a:r>
              <a:rPr lang="en-GB" sz="2200" dirty="0">
                <a:latin typeface="Calibri" panose="020F0502020204030204" pitchFamily="34" charset="0"/>
              </a:rPr>
              <a:t>, which </a:t>
            </a:r>
            <a:r>
              <a:rPr lang="en-GB" sz="2200" dirty="0" smtClean="0">
                <a:latin typeface="Calibri" panose="020F0502020204030204" pitchFamily="34" charset="0"/>
              </a:rPr>
              <a:t>«one </a:t>
            </a:r>
            <a:r>
              <a:rPr lang="en-GB" sz="2200" dirty="0">
                <a:latin typeface="Calibri" panose="020F0502020204030204" pitchFamily="34" charset="0"/>
              </a:rPr>
              <a:t>of a collocation’s component is selected by the speaker freely - according to its meaning and syntactic properties - while the other one is chosen as a function of the first</a:t>
            </a:r>
            <a:r>
              <a:rPr lang="en-GB" sz="2200" dirty="0" smtClean="0">
                <a:latin typeface="Calibri" panose="020F0502020204030204" pitchFamily="34" charset="0"/>
              </a:rPr>
              <a:t>.“</a:t>
            </a:r>
          </a:p>
          <a:p>
            <a:pPr marL="342900" lvl="0" indent="-34290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 smtClean="0">
                <a:latin typeface="Calibri" panose="020F0502020204030204" pitchFamily="34" charset="0"/>
              </a:rPr>
              <a:t>AB </a:t>
            </a:r>
            <a:r>
              <a:rPr lang="en-GB" sz="2200" dirty="0">
                <a:latin typeface="Calibri" panose="020F0502020204030204" pitchFamily="34" charset="0"/>
              </a:rPr>
              <a:t>or BA is a semantic phraseme</a:t>
            </a:r>
          </a:p>
          <a:p>
            <a:pPr algn="just">
              <a:lnSpc>
                <a:spcPct val="150000"/>
              </a:lnSpc>
            </a:pPr>
            <a:r>
              <a:rPr lang="en-GB" sz="2200" dirty="0" smtClean="0">
                <a:latin typeface="Calibri" panose="020F0502020204030204" pitchFamily="34" charset="0"/>
              </a:rPr>
              <a:t>     → </a:t>
            </a:r>
            <a:r>
              <a:rPr lang="en-GB" sz="2200" dirty="0">
                <a:latin typeface="Calibri" panose="020F0502020204030204" pitchFamily="34" charset="0"/>
              </a:rPr>
              <a:t>A is the semantic </a:t>
            </a:r>
            <a:r>
              <a:rPr lang="en-GB" sz="2200" dirty="0" smtClean="0">
                <a:latin typeface="Calibri" panose="020F0502020204030204" pitchFamily="34" charset="0"/>
              </a:rPr>
              <a:t>node, </a:t>
            </a:r>
            <a:r>
              <a:rPr lang="en-GB" sz="2200" dirty="0">
                <a:latin typeface="Calibri" panose="020F0502020204030204" pitchFamily="34" charset="0"/>
              </a:rPr>
              <a:t>selected independently </a:t>
            </a:r>
            <a:r>
              <a:rPr lang="en-GB" sz="2200" dirty="0" smtClean="0">
                <a:latin typeface="Calibri" panose="020F0502020204030204" pitchFamily="34" charset="0"/>
              </a:rPr>
              <a:t>by </a:t>
            </a:r>
            <a:r>
              <a:rPr lang="en-GB" sz="2200" dirty="0">
                <a:latin typeface="Calibri" panose="020F0502020204030204" pitchFamily="34" charset="0"/>
              </a:rPr>
              <a:t>B for its own meaning.</a:t>
            </a:r>
          </a:p>
          <a:p>
            <a:pPr algn="just">
              <a:lnSpc>
                <a:spcPct val="150000"/>
              </a:lnSpc>
            </a:pPr>
            <a:r>
              <a:rPr lang="en-GB" sz="2200" dirty="0" smtClean="0">
                <a:latin typeface="Calibri" panose="020F0502020204030204" pitchFamily="34" charset="0"/>
              </a:rPr>
              <a:t>     A </a:t>
            </a:r>
            <a:r>
              <a:rPr lang="en-GB" sz="2200" dirty="0">
                <a:latin typeface="Calibri" panose="020F0502020204030204" pitchFamily="34" charset="0"/>
              </a:rPr>
              <a:t>= </a:t>
            </a:r>
            <a:r>
              <a:rPr lang="en-GB" sz="2200" b="1" dirty="0" smtClean="0">
                <a:latin typeface="Calibri" panose="020F0502020204030204" pitchFamily="34" charset="0"/>
              </a:rPr>
              <a:t>base (node)</a:t>
            </a:r>
            <a:r>
              <a:rPr lang="en-GB" sz="2200" dirty="0" smtClean="0">
                <a:latin typeface="Calibri" panose="020F0502020204030204" pitchFamily="34" charset="0"/>
              </a:rPr>
              <a:t> </a:t>
            </a:r>
            <a:r>
              <a:rPr lang="en-GB" sz="2200" dirty="0">
                <a:latin typeface="Calibri" panose="020F0502020204030204" pitchFamily="34" charset="0"/>
              </a:rPr>
              <a:t>of the collocation</a:t>
            </a:r>
          </a:p>
          <a:p>
            <a:pPr algn="just">
              <a:lnSpc>
                <a:spcPct val="150000"/>
              </a:lnSpc>
            </a:pPr>
            <a:r>
              <a:rPr lang="en-GB" sz="2200" dirty="0">
                <a:latin typeface="Calibri" panose="020F0502020204030204" pitchFamily="34" charset="0"/>
              </a:rPr>
              <a:t> </a:t>
            </a:r>
            <a:r>
              <a:rPr lang="en-GB" sz="2200" dirty="0" smtClean="0">
                <a:latin typeface="Calibri" panose="020F0502020204030204" pitchFamily="34" charset="0"/>
              </a:rPr>
              <a:t>    → </a:t>
            </a:r>
            <a:r>
              <a:rPr lang="en-GB" sz="2200" dirty="0">
                <a:latin typeface="Calibri" panose="020F0502020204030204" pitchFamily="34" charset="0"/>
              </a:rPr>
              <a:t>B is selected restrictedly as a function </a:t>
            </a:r>
            <a:r>
              <a:rPr lang="en-GB" sz="2200" dirty="0" smtClean="0">
                <a:latin typeface="Calibri" panose="020F0502020204030204" pitchFamily="34" charset="0"/>
              </a:rPr>
              <a:t>of A</a:t>
            </a:r>
          </a:p>
          <a:p>
            <a:pPr algn="just">
              <a:lnSpc>
                <a:spcPct val="150000"/>
              </a:lnSpc>
            </a:pPr>
            <a:r>
              <a:rPr lang="en-GB" sz="2200" dirty="0">
                <a:latin typeface="Calibri" panose="020F0502020204030204" pitchFamily="34" charset="0"/>
              </a:rPr>
              <a:t> </a:t>
            </a:r>
            <a:r>
              <a:rPr lang="en-GB" sz="2200" dirty="0" smtClean="0">
                <a:latin typeface="Calibri" panose="020F0502020204030204" pitchFamily="34" charset="0"/>
              </a:rPr>
              <a:t>    B = </a:t>
            </a:r>
            <a:r>
              <a:rPr lang="en-GB" sz="2200" b="1" dirty="0" smtClean="0">
                <a:latin typeface="Calibri" panose="020F0502020204030204" pitchFamily="34" charset="0"/>
              </a:rPr>
              <a:t>collocate</a:t>
            </a:r>
            <a:endParaRPr lang="en-GB" sz="2200" dirty="0" smtClean="0">
              <a:latin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2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302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i">
  <a:themeElements>
    <a:clrScheme name="Dividend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i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i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TM03457464[[fn=Dividendi]]</Template>
  <TotalTime>140</TotalTime>
  <Words>739</Words>
  <Application>Microsoft Office PowerPoint</Application>
  <PresentationFormat>Widescreen</PresentationFormat>
  <Paragraphs>106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1" baseType="lpstr">
      <vt:lpstr>SimSun</vt:lpstr>
      <vt:lpstr>Arial</vt:lpstr>
      <vt:lpstr>Bradley Hand ITC</vt:lpstr>
      <vt:lpstr>Calibri</vt:lpstr>
      <vt:lpstr>Gill Sans MT</vt:lpstr>
      <vt:lpstr>Mangal</vt:lpstr>
      <vt:lpstr>Wingdings 2</vt:lpstr>
      <vt:lpstr>Dividendi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cristian bianco</dc:creator>
  <cp:lastModifiedBy>cristian bianco</cp:lastModifiedBy>
  <cp:revision>16</cp:revision>
  <dcterms:created xsi:type="dcterms:W3CDTF">2016-04-29T14:14:08Z</dcterms:created>
  <dcterms:modified xsi:type="dcterms:W3CDTF">2016-05-02T07:25:57Z</dcterms:modified>
</cp:coreProperties>
</file>