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C13E7D1F-1F1B-41EB-8E3E-D80D821FDF90}">
          <p14:sldIdLst>
            <p14:sldId id="256"/>
            <p14:sldId id="257"/>
            <p14:sldId id="258"/>
            <p14:sldId id="259"/>
          </p14:sldIdLst>
        </p14:section>
        <p14:section name="Sezione senza titolo" id="{9A170221-9F1D-4882-A42E-B49AB8DA437F}">
          <p14:sldIdLst>
            <p14:sldId id="262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CB907-EF5B-42BF-8ACD-740DC7F7E311}" type="datetimeFigureOut">
              <a:rPr lang="en-GB" smtClean="0"/>
              <a:t>04/05/2016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785E-615A-48CB-910C-47CE5A448426}" type="slidenum">
              <a:rPr lang="en-GB" smtClean="0"/>
              <a:t>‹N›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894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CB907-EF5B-42BF-8ACD-740DC7F7E311}" type="datetimeFigureOut">
              <a:rPr lang="en-GB" smtClean="0"/>
              <a:t>04/05/2016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785E-615A-48CB-910C-47CE5A44842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317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CB907-EF5B-42BF-8ACD-740DC7F7E311}" type="datetimeFigureOut">
              <a:rPr lang="en-GB" smtClean="0"/>
              <a:t>04/05/2016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785E-615A-48CB-910C-47CE5A44842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934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CB907-EF5B-42BF-8ACD-740DC7F7E311}" type="datetimeFigureOut">
              <a:rPr lang="en-GB" smtClean="0"/>
              <a:t>04/05/2016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785E-615A-48CB-910C-47CE5A448426}" type="slidenum">
              <a:rPr lang="en-GB" smtClean="0"/>
              <a:t>‹N›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4774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CB907-EF5B-42BF-8ACD-740DC7F7E311}" type="datetimeFigureOut">
              <a:rPr lang="en-GB" smtClean="0"/>
              <a:t>04/05/2016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785E-615A-48CB-910C-47CE5A44842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891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CB907-EF5B-42BF-8ACD-740DC7F7E311}" type="datetimeFigureOut">
              <a:rPr lang="en-GB" smtClean="0"/>
              <a:t>04/05/2016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785E-615A-48CB-910C-47CE5A448426}" type="slidenum">
              <a:rPr lang="en-GB" smtClean="0"/>
              <a:t>‹N›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4777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CB907-EF5B-42BF-8ACD-740DC7F7E311}" type="datetimeFigureOut">
              <a:rPr lang="en-GB" smtClean="0"/>
              <a:t>04/05/2016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785E-615A-48CB-910C-47CE5A44842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567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CB907-EF5B-42BF-8ACD-740DC7F7E311}" type="datetimeFigureOut">
              <a:rPr lang="en-GB" smtClean="0"/>
              <a:t>04/05/2016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785E-615A-48CB-910C-47CE5A44842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103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CB907-EF5B-42BF-8ACD-740DC7F7E311}" type="datetimeFigureOut">
              <a:rPr lang="en-GB" smtClean="0"/>
              <a:t>04/05/2016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785E-615A-48CB-910C-47CE5A44842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6178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CB907-EF5B-42BF-8ACD-740DC7F7E311}" type="datetimeFigureOut">
              <a:rPr lang="en-GB" smtClean="0"/>
              <a:t>04/05/2016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785E-615A-48CB-910C-47CE5A44842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179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CB907-EF5B-42BF-8ACD-740DC7F7E311}" type="datetimeFigureOut">
              <a:rPr lang="en-GB" smtClean="0"/>
              <a:t>04/05/2016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785E-615A-48CB-910C-47CE5A44842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18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CB907-EF5B-42BF-8ACD-740DC7F7E311}" type="datetimeFigureOut">
              <a:rPr lang="en-GB" smtClean="0"/>
              <a:t>04/05/2016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785E-615A-48CB-910C-47CE5A44842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55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CB907-EF5B-42BF-8ACD-740DC7F7E311}" type="datetimeFigureOut">
              <a:rPr lang="en-GB" smtClean="0"/>
              <a:t>04/05/2016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785E-615A-48CB-910C-47CE5A44842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577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CB907-EF5B-42BF-8ACD-740DC7F7E311}" type="datetimeFigureOut">
              <a:rPr lang="en-GB" smtClean="0"/>
              <a:t>04/05/2016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785E-615A-48CB-910C-47CE5A44842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5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CB907-EF5B-42BF-8ACD-740DC7F7E311}" type="datetimeFigureOut">
              <a:rPr lang="en-GB" smtClean="0"/>
              <a:t>04/05/2016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785E-615A-48CB-910C-47CE5A44842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65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CB907-EF5B-42BF-8ACD-740DC7F7E311}" type="datetimeFigureOut">
              <a:rPr lang="en-GB" smtClean="0"/>
              <a:t>04/05/2016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785E-615A-48CB-910C-47CE5A44842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106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CB907-EF5B-42BF-8ACD-740DC7F7E311}" type="datetimeFigureOut">
              <a:rPr lang="en-GB" smtClean="0"/>
              <a:t>04/05/2016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0785E-615A-48CB-910C-47CE5A44842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949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95CB907-EF5B-42BF-8ACD-740DC7F7E311}" type="datetimeFigureOut">
              <a:rPr lang="en-GB" smtClean="0"/>
              <a:t>04/05/2016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650785E-615A-48CB-910C-47CE5A44842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0002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stella.atilf.fr/few/bilanx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98" y="451341"/>
            <a:ext cx="5238706" cy="1904762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0" y="5912711"/>
            <a:ext cx="7849374" cy="5890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400" b="1" dirty="0" smtClean="0">
                <a:latin typeface="Calibri" panose="020F0502020204030204" pitchFamily="34" charset="0"/>
              </a:rPr>
              <a:t>PowerPoint Presentation by Cristian Bianco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6110514" y="451341"/>
            <a:ext cx="5566824" cy="175432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A8: Lexicography and Lexicology </a:t>
            </a:r>
          </a:p>
          <a:p>
            <a:pPr algn="ctr">
              <a:lnSpc>
                <a:spcPct val="150000"/>
              </a:lnSpc>
            </a:pPr>
            <a:r>
              <a:rPr lang="en-GB" sz="2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Prof.Dr</a:t>
            </a:r>
            <a:r>
              <a:rPr lang="en-GB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 E. </a:t>
            </a:r>
            <a:r>
              <a:rPr lang="en-GB" sz="2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Buchi</a:t>
            </a:r>
            <a:r>
              <a:rPr lang="en-GB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&amp; </a:t>
            </a:r>
            <a:r>
              <a:rPr lang="en-GB" sz="2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Prof.Dr</a:t>
            </a:r>
            <a:r>
              <a:rPr lang="en-GB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 C. </a:t>
            </a:r>
            <a:r>
              <a:rPr lang="en-GB" sz="24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Valcárcel</a:t>
            </a:r>
            <a:endParaRPr lang="en-GB" sz="2400" b="1" dirty="0" smtClean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GB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Budapest 2016, spring semester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3062988" y="3505191"/>
            <a:ext cx="68212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Internal creations</a:t>
            </a:r>
            <a:endParaRPr lang="en-GB" sz="6600" b="1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41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02461" y="154183"/>
            <a:ext cx="83195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5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Introduction </a:t>
            </a:r>
            <a:endParaRPr lang="en-GB" sz="5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44124" y="1062999"/>
            <a:ext cx="11407515" cy="5196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The document takes into consideration etymological dictionaries and the analysis of words in an etymological point of view;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inherited lexicon, borrowings, and internal creations, i.e. the three grand etymological classes which make their own different demands of an </a:t>
            </a:r>
            <a:r>
              <a:rPr lang="en-GB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etymologist;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Internal creations </a:t>
            </a:r>
            <a:r>
              <a:rPr lang="en-GB" sz="2800" b="1" dirty="0" smtClean="0">
                <a:solidFill>
                  <a:schemeClr val="bg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the basis of etymological studies (</a:t>
            </a:r>
            <a: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they are simply listed, without further comment, in a “derivatives and compounds” section under their </a:t>
            </a:r>
            <a:r>
              <a:rPr lang="en-GB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base).  </a:t>
            </a:r>
            <a:endParaRPr lang="en-GB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60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1173" y="280768"/>
            <a:ext cx="11212643" cy="6129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Only etymological dictionaries take into account the internal creations of words (or other dictionaries in the etymological section [rare]).</a:t>
            </a:r>
          </a:p>
          <a:p>
            <a:pPr algn="just">
              <a:lnSpc>
                <a:spcPct val="150000"/>
              </a:lnSpc>
            </a:pPr>
            <a:endParaRPr lang="en-GB" sz="24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One example </a:t>
            </a:r>
            <a:r>
              <a:rPr lang="en-GB" sz="2400" b="1" dirty="0" smtClean="0">
                <a:solidFill>
                  <a:schemeClr val="bg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GB" sz="24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Gábor</a:t>
            </a:r>
            <a:r>
              <a:rPr lang="en-GB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Takács’s</a:t>
            </a:r>
            <a: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GB" sz="2400" b="1" i="1" dirty="0">
                <a:solidFill>
                  <a:schemeClr val="bg1"/>
                </a:solidFill>
                <a:latin typeface="Calibri" panose="020F0502020204030204" pitchFamily="34" charset="0"/>
              </a:rPr>
              <a:t>Etymological Dictionary of Egyptian </a:t>
            </a:r>
            <a: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(</a:t>
            </a:r>
            <a:r>
              <a:rPr lang="en-GB" sz="2400" b="1" i="1" dirty="0">
                <a:solidFill>
                  <a:schemeClr val="bg1"/>
                </a:solidFill>
                <a:latin typeface="Calibri" panose="020F0502020204030204" pitchFamily="34" charset="0"/>
              </a:rPr>
              <a:t>EDE</a:t>
            </a:r>
            <a:r>
              <a:rPr lang="en-GB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). It provides </a:t>
            </a:r>
            <a: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not only explicit etymologies (about base and affix) for the derivatives it contains, but supplies also extensive references to the relevant </a:t>
            </a:r>
            <a:r>
              <a:rPr lang="en-GB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literature.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“derives (by prefix </a:t>
            </a:r>
            <a:r>
              <a:rPr lang="en-GB" sz="2400" b="1" i="1" dirty="0">
                <a:solidFill>
                  <a:schemeClr val="bg1"/>
                </a:solidFill>
                <a:latin typeface="Calibri" panose="020F0502020204030204" pitchFamily="34" charset="0"/>
              </a:rPr>
              <a:t>m</a:t>
            </a:r>
            <a: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-), as pointed out by H. </a:t>
            </a:r>
            <a:r>
              <a:rPr lang="en-GB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Grapow</a:t>
            </a:r>
            <a: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(1924, 24), H. Smith (1979, 162), and P. Wilson (PL), from </a:t>
            </a:r>
            <a:r>
              <a:rPr lang="en-GB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Eg</a:t>
            </a:r>
            <a: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[</a:t>
            </a:r>
            <a:r>
              <a:rPr lang="en-GB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yptian</a:t>
            </a:r>
            <a: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] </a:t>
            </a:r>
            <a:r>
              <a:rPr lang="en-GB" sz="2400" b="1" i="1" dirty="0" err="1">
                <a:solidFill>
                  <a:schemeClr val="bg1"/>
                </a:solidFill>
                <a:latin typeface="Calibri" panose="020F0502020204030204" pitchFamily="34" charset="0"/>
              </a:rPr>
              <a:t>nhp</a:t>
            </a:r>
            <a:r>
              <a:rPr lang="en-GB" sz="2400" b="1" i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‘</a:t>
            </a:r>
            <a:r>
              <a:rPr lang="en-GB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bespringen</a:t>
            </a:r>
            <a: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(</a:t>
            </a:r>
            <a:r>
              <a:rPr lang="en-GB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vom</a:t>
            </a:r>
            <a: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Stier</a:t>
            </a:r>
            <a: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), </a:t>
            </a:r>
            <a:r>
              <a:rPr lang="en-GB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begatten</a:t>
            </a:r>
            <a: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(</a:t>
            </a:r>
            <a:r>
              <a:rPr lang="en-GB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vom</a:t>
            </a:r>
            <a: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Menschen)’ (O[</a:t>
            </a:r>
            <a:r>
              <a:rPr lang="en-GB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ld</a:t>
            </a:r>
            <a: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] K[</a:t>
            </a:r>
            <a:r>
              <a:rPr lang="en-GB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ingdom</a:t>
            </a:r>
            <a: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], </a:t>
            </a:r>
            <a:r>
              <a:rPr lang="en-GB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Wb</a:t>
            </a:r>
            <a:r>
              <a:rPr lang="en-GB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 II 284, 3-4) = ‘to copulate’ (FD 135) = ‘to procreate’ (Smith</a:t>
            </a:r>
            <a:r>
              <a:rPr lang="en-GB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)”. </a:t>
            </a:r>
            <a:endParaRPr lang="en-GB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20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86922" y="100013"/>
            <a:ext cx="11467475" cy="664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Jean-Paul </a:t>
            </a:r>
            <a:r>
              <a:rPr lang="en-GB" sz="2200" b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Chauveau</a:t>
            </a:r>
            <a:r>
              <a:rPr lang="en-GB" sz="2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GB" sz="2200" b="1" dirty="0" smtClean="0">
                <a:solidFill>
                  <a:schemeClr val="bg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created a 62 pages long entry in the </a:t>
            </a:r>
            <a:r>
              <a:rPr lang="en-GB" sz="2200" b="1" i="1" dirty="0" smtClean="0">
                <a:solidFill>
                  <a:schemeClr val="bg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FEW (</a:t>
            </a:r>
            <a:r>
              <a:rPr lang="en-GB" sz="2200" b="1" i="1" dirty="0" err="1" smtClean="0">
                <a:solidFill>
                  <a:schemeClr val="bg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Französisches</a:t>
            </a:r>
            <a:r>
              <a:rPr lang="en-GB" sz="2200" b="1" i="1" dirty="0" smtClean="0">
                <a:solidFill>
                  <a:schemeClr val="bg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GB" sz="2200" b="1" i="1" dirty="0" err="1" smtClean="0">
                <a:solidFill>
                  <a:schemeClr val="bg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Etymologisches</a:t>
            </a:r>
            <a:r>
              <a:rPr lang="en-GB" sz="2200" b="1" i="1" dirty="0" smtClean="0">
                <a:solidFill>
                  <a:schemeClr val="bg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GB" sz="2200" b="1" i="1" dirty="0" err="1" smtClean="0">
                <a:solidFill>
                  <a:schemeClr val="bg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Wörterbuch</a:t>
            </a:r>
            <a:r>
              <a:rPr lang="en-GB" sz="2200" b="1" i="1" dirty="0">
                <a:solidFill>
                  <a:schemeClr val="bg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)</a:t>
            </a:r>
            <a:r>
              <a:rPr lang="en-GB" sz="2200" b="1" dirty="0" smtClean="0">
                <a:solidFill>
                  <a:schemeClr val="bg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for the French word </a:t>
            </a:r>
            <a:r>
              <a:rPr lang="en-GB" sz="2200" b="1" i="1" dirty="0" smtClean="0">
                <a:solidFill>
                  <a:schemeClr val="bg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BALANCE</a:t>
            </a:r>
            <a:r>
              <a:rPr lang="en-GB" sz="2200" b="1" dirty="0" smtClean="0">
                <a:solidFill>
                  <a:schemeClr val="bg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. It</a:t>
            </a:r>
            <a:r>
              <a:rPr lang="en-GB" sz="2200" b="1" dirty="0">
                <a:solidFill>
                  <a:schemeClr val="bg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GB" sz="2200" b="1" dirty="0" smtClean="0">
                <a:solidFill>
                  <a:schemeClr val="bg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includes not</a:t>
            </a:r>
            <a:r>
              <a:rPr lang="en-GB" sz="2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GB" sz="2200" b="1" dirty="0">
                <a:solidFill>
                  <a:schemeClr val="bg1"/>
                </a:solidFill>
                <a:latin typeface="Calibri" panose="020F0502020204030204" pitchFamily="34" charset="0"/>
              </a:rPr>
              <a:t>only explicit etymologies, but also </a:t>
            </a:r>
            <a:r>
              <a:rPr lang="en-GB" sz="2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datings</a:t>
            </a:r>
            <a:r>
              <a:rPr lang="en-GB" sz="2200" b="1" dirty="0">
                <a:solidFill>
                  <a:schemeClr val="bg1"/>
                </a:solidFill>
                <a:latin typeface="Calibri" panose="020F0502020204030204" pitchFamily="34" charset="0"/>
              </a:rPr>
              <a:t> (where available, i.e. mostly for French and Occitan) for derivatives, like BALANCETTE (circa 1180; + -ITTU), BALANCERIE (1415; + -</a:t>
            </a:r>
            <a:r>
              <a:rPr lang="en-GB" sz="2200" b="1" i="1" dirty="0" err="1">
                <a:solidFill>
                  <a:schemeClr val="bg1"/>
                </a:solidFill>
                <a:latin typeface="Calibri" panose="020F0502020204030204" pitchFamily="34" charset="0"/>
              </a:rPr>
              <a:t>erie</a:t>
            </a:r>
            <a:r>
              <a:rPr lang="en-GB" sz="2200" b="1" dirty="0">
                <a:solidFill>
                  <a:schemeClr val="bg1"/>
                </a:solidFill>
                <a:latin typeface="Calibri" panose="020F0502020204030204" pitchFamily="34" charset="0"/>
              </a:rPr>
              <a:t>), or BALANCIER (1292; + -ĀRIU). </a:t>
            </a:r>
            <a:r>
              <a:rPr lang="en-GB" sz="2200" b="1" dirty="0" smtClean="0">
                <a:solidFill>
                  <a:schemeClr val="bg1"/>
                </a:solidFill>
                <a:latin typeface="Calibri" panose="020F0502020204030204" pitchFamily="34" charset="0"/>
                <a:hlinkClick r:id="rId2"/>
              </a:rPr>
              <a:t>http</a:t>
            </a:r>
            <a:r>
              <a:rPr lang="en-GB" sz="2200" b="1" dirty="0">
                <a:solidFill>
                  <a:schemeClr val="bg1"/>
                </a:solidFill>
                <a:latin typeface="Calibri" panose="020F0502020204030204" pitchFamily="34" charset="0"/>
                <a:hlinkClick r:id="rId2"/>
              </a:rPr>
              <a:t>://</a:t>
            </a:r>
            <a:r>
              <a:rPr lang="en-GB" sz="2200" b="1" dirty="0" smtClean="0">
                <a:solidFill>
                  <a:schemeClr val="bg1"/>
                </a:solidFill>
                <a:latin typeface="Calibri" panose="020F0502020204030204" pitchFamily="34" charset="0"/>
                <a:hlinkClick r:id="rId2"/>
              </a:rPr>
              <a:t>stella.atilf.fr/few/bilanx.pdf</a:t>
            </a:r>
            <a:r>
              <a:rPr lang="en-GB" sz="2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2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i="1" dirty="0" err="1">
                <a:solidFill>
                  <a:schemeClr val="bg1"/>
                </a:solidFill>
                <a:latin typeface="Calibri" panose="020F0502020204030204" pitchFamily="34" charset="0"/>
              </a:rPr>
              <a:t>Dictionnaire</a:t>
            </a:r>
            <a:r>
              <a:rPr lang="en-GB" sz="2200" b="1" i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GB" sz="2200" b="1" i="1" dirty="0" err="1">
                <a:solidFill>
                  <a:schemeClr val="bg1"/>
                </a:solidFill>
                <a:latin typeface="Calibri" panose="020F0502020204030204" pitchFamily="34" charset="0"/>
              </a:rPr>
              <a:t>étymologique</a:t>
            </a:r>
            <a:r>
              <a:rPr lang="en-GB" sz="2200" b="1" i="1" dirty="0">
                <a:solidFill>
                  <a:schemeClr val="bg1"/>
                </a:solidFill>
                <a:latin typeface="Calibri" panose="020F0502020204030204" pitchFamily="34" charset="0"/>
              </a:rPr>
              <a:t> et </a:t>
            </a:r>
            <a:r>
              <a:rPr lang="en-GB" sz="2200" b="1" i="1" dirty="0" err="1">
                <a:solidFill>
                  <a:schemeClr val="bg1"/>
                </a:solidFill>
                <a:latin typeface="Calibri" panose="020F0502020204030204" pitchFamily="34" charset="0"/>
              </a:rPr>
              <a:t>historique</a:t>
            </a:r>
            <a:r>
              <a:rPr lang="en-GB" sz="2200" b="1" i="1" dirty="0">
                <a:solidFill>
                  <a:schemeClr val="bg1"/>
                </a:solidFill>
                <a:latin typeface="Calibri" panose="020F0502020204030204" pitchFamily="34" charset="0"/>
              </a:rPr>
              <a:t> de la langue des </a:t>
            </a:r>
            <a:r>
              <a:rPr lang="en-GB" sz="2200" b="1" i="1" dirty="0" err="1">
                <a:solidFill>
                  <a:schemeClr val="bg1"/>
                </a:solidFill>
                <a:latin typeface="Calibri" panose="020F0502020204030204" pitchFamily="34" charset="0"/>
              </a:rPr>
              <a:t>signes</a:t>
            </a:r>
            <a:r>
              <a:rPr lang="en-GB" sz="2200" b="1" i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GB" sz="2200" b="1" i="1" dirty="0" err="1">
                <a:solidFill>
                  <a:schemeClr val="bg1"/>
                </a:solidFill>
                <a:latin typeface="Calibri" panose="020F0502020204030204" pitchFamily="34" charset="0"/>
              </a:rPr>
              <a:t>française</a:t>
            </a:r>
            <a:r>
              <a:rPr lang="en-GB" sz="2200" b="1" i="1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GB" sz="2200" b="1" dirty="0">
                <a:solidFill>
                  <a:schemeClr val="bg1"/>
                </a:solidFill>
                <a:latin typeface="Calibri" panose="020F0502020204030204" pitchFamily="34" charset="0"/>
              </a:rPr>
              <a:t>(</a:t>
            </a:r>
            <a:r>
              <a:rPr lang="en-GB" sz="2200" b="1" i="1" dirty="0">
                <a:solidFill>
                  <a:schemeClr val="bg1"/>
                </a:solidFill>
                <a:latin typeface="Calibri" panose="020F0502020204030204" pitchFamily="34" charset="0"/>
              </a:rPr>
              <a:t>DEHLSF</a:t>
            </a:r>
            <a:r>
              <a:rPr lang="en-GB" sz="2200" b="1" dirty="0">
                <a:solidFill>
                  <a:schemeClr val="bg1"/>
                </a:solidFill>
                <a:latin typeface="Calibri" panose="020F0502020204030204" pitchFamily="34" charset="0"/>
              </a:rPr>
              <a:t>) traces back many of the signs of its word-list only to the 18th (e.g. ‘</a:t>
            </a:r>
            <a:r>
              <a:rPr lang="en-GB" sz="2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connaître</a:t>
            </a:r>
            <a:r>
              <a:rPr lang="en-GB" sz="2200" b="1" dirty="0">
                <a:solidFill>
                  <a:schemeClr val="bg1"/>
                </a:solidFill>
                <a:latin typeface="Calibri" panose="020F0502020204030204" pitchFamily="34" charset="0"/>
              </a:rPr>
              <a:t>’, ‘difficile’, or ‘</a:t>
            </a:r>
            <a:r>
              <a:rPr lang="en-GB" sz="2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nuit</a:t>
            </a:r>
            <a:r>
              <a:rPr lang="en-GB" sz="2200" b="1" dirty="0">
                <a:solidFill>
                  <a:schemeClr val="bg1"/>
                </a:solidFill>
                <a:latin typeface="Calibri" panose="020F0502020204030204" pitchFamily="34" charset="0"/>
              </a:rPr>
              <a:t>’) or even to the 19th century (e.g. ‘effacer’, ‘</a:t>
            </a:r>
            <a:r>
              <a:rPr lang="en-GB" sz="2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fatigué</a:t>
            </a:r>
            <a:r>
              <a:rPr lang="en-GB" sz="2200" b="1" dirty="0">
                <a:solidFill>
                  <a:schemeClr val="bg1"/>
                </a:solidFill>
                <a:latin typeface="Calibri" panose="020F0502020204030204" pitchFamily="34" charset="0"/>
              </a:rPr>
              <a:t>’, or ‘</a:t>
            </a:r>
            <a:r>
              <a:rPr lang="en-GB" sz="2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poésie</a:t>
            </a:r>
            <a:r>
              <a:rPr lang="en-GB" sz="2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’).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2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GB" sz="2200" b="1" dirty="0">
                <a:solidFill>
                  <a:schemeClr val="bg1"/>
                </a:solidFill>
                <a:latin typeface="Calibri" panose="020F0502020204030204" pitchFamily="34" charset="0"/>
              </a:rPr>
              <a:t>If derivatives and compounds are, as a general rule, properly etymologized (i.e. if they are explicitly etymologized!), etymological dictionaries </a:t>
            </a:r>
            <a:r>
              <a:rPr lang="en-GB" sz="2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struggle </a:t>
            </a:r>
            <a:r>
              <a:rPr lang="en-GB" sz="2200" b="1" dirty="0">
                <a:solidFill>
                  <a:schemeClr val="bg1"/>
                </a:solidFill>
                <a:latin typeface="Calibri" panose="020F0502020204030204" pitchFamily="34" charset="0"/>
              </a:rPr>
              <a:t>with less central classes of internal creations like ellipses, clippings, or blends. </a:t>
            </a:r>
          </a:p>
        </p:txBody>
      </p:sp>
    </p:spTree>
    <p:extLst>
      <p:ext uri="{BB962C8B-B14F-4D97-AF65-F5344CB8AC3E}">
        <p14:creationId xmlns:p14="http://schemas.microsoft.com/office/powerpoint/2010/main" val="156620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11200" y="420915"/>
            <a:ext cx="88246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Some examples </a:t>
            </a:r>
            <a:endParaRPr lang="en-GB" sz="5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1888" y="1524000"/>
            <a:ext cx="111759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      </a:t>
            </a:r>
            <a:r>
              <a:rPr lang="en-GB" sz="2000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 </a:t>
            </a:r>
            <a:r>
              <a:rPr lang="en-GB" sz="2000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 </a:t>
            </a:r>
            <a:r>
              <a:rPr lang="en-GB" sz="2000" b="1" i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educare</a:t>
            </a:r>
            <a:r>
              <a:rPr lang="en-GB" sz="20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▶ </a:t>
            </a:r>
            <a:r>
              <a:rPr lang="en-GB" sz="2000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dis-</a:t>
            </a:r>
            <a:r>
              <a:rPr lang="en-GB" sz="2000" b="1" i="1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educare</a:t>
            </a:r>
            <a:r>
              <a:rPr lang="en-GB" sz="2000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en-GB" sz="2000" b="1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prefisso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); </a:t>
            </a:r>
            <a:r>
              <a:rPr lang="en-GB" sz="20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carta ▶ </a:t>
            </a:r>
            <a:r>
              <a:rPr lang="en-GB" sz="2000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carta-</a:t>
            </a:r>
            <a:r>
              <a:rPr lang="en-GB" sz="2000" b="1" i="1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iera</a:t>
            </a:r>
            <a:r>
              <a:rPr lang="en-GB" sz="2000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en-GB" sz="2000" b="1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suffisso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); </a:t>
            </a:r>
            <a:r>
              <a:rPr lang="en-GB" sz="2000" b="1" i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colonna</a:t>
            </a:r>
            <a:r>
              <a:rPr lang="en-GB" sz="20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▶ </a:t>
            </a:r>
            <a:r>
              <a:rPr lang="en-GB" sz="2000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in-</a:t>
            </a:r>
            <a:r>
              <a:rPr lang="en-GB" sz="2000" b="1" i="1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colonna</a:t>
            </a:r>
            <a:r>
              <a:rPr lang="en-GB" sz="2000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-are 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en-GB" sz="2000" b="1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prefisso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+ </a:t>
            </a:r>
            <a:r>
              <a:rPr lang="en-GB" sz="2000" b="1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suffisso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); </a:t>
            </a:r>
            <a:r>
              <a:rPr lang="it-IT" sz="20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congiurare ▶ </a:t>
            </a:r>
            <a:r>
              <a:rPr lang="it-IT" sz="2000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congiura; svagare </a:t>
            </a:r>
            <a:r>
              <a:rPr lang="it-IT" sz="20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▶ </a:t>
            </a:r>
            <a:r>
              <a:rPr lang="it-IT" sz="2000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svago </a:t>
            </a:r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(Mediante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derivazione immediata (cioè senza suffisso), soprattutto per la creazione di nomi astratti derivati da un </a:t>
            </a:r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verbo).</a:t>
            </a:r>
            <a:endParaRPr 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91888" y="3133377"/>
            <a:ext cx="111759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2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GB" sz="20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en-GB" sz="20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GB" sz="20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Mensch(-</a:t>
            </a:r>
            <a:r>
              <a:rPr lang="en-GB" sz="2000" b="1" i="1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heit</a:t>
            </a:r>
            <a:r>
              <a:rPr lang="en-GB" sz="20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), (be-)</a:t>
            </a:r>
            <a:r>
              <a:rPr lang="en-GB" sz="2000" b="1" i="1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arbeiten</a:t>
            </a:r>
            <a:r>
              <a:rPr lang="en-GB" sz="20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GB" sz="2000" b="1" i="1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Hoffnung</a:t>
            </a:r>
            <a:r>
              <a:rPr lang="en-GB" sz="20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(s)(-</a:t>
            </a:r>
            <a:r>
              <a:rPr lang="en-GB" sz="2000" b="1" i="1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los</a:t>
            </a:r>
            <a:r>
              <a:rPr lang="en-GB" sz="20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), </a:t>
            </a:r>
            <a:r>
              <a:rPr lang="en-GB" sz="2000" b="1" i="1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Sitz</a:t>
            </a:r>
            <a:r>
              <a:rPr lang="en-GB" sz="20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(-</a:t>
            </a:r>
            <a:r>
              <a:rPr lang="en-GB" sz="2000" b="1" i="1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ung</a:t>
            </a:r>
            <a:r>
              <a:rPr lang="en-GB" sz="20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), </a:t>
            </a:r>
            <a:r>
              <a:rPr lang="en-GB" sz="2000" b="1" i="1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analysier</a:t>
            </a:r>
            <a:r>
              <a:rPr lang="en-GB" sz="20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(-bar) [Analyse  </a:t>
            </a:r>
            <a:r>
              <a:rPr lang="en-GB" sz="2000" b="1" i="1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analysieren</a:t>
            </a:r>
            <a:r>
              <a:rPr lang="en-GB" sz="20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 </a:t>
            </a:r>
            <a:r>
              <a:rPr lang="en-GB" sz="2000" b="1" i="1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analysierbar</a:t>
            </a:r>
            <a:r>
              <a:rPr lang="en-GB" sz="20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] </a:t>
            </a:r>
            <a:r>
              <a:rPr lang="en-GB" sz="2000" b="1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aber</a:t>
            </a:r>
            <a:r>
              <a:rPr lang="en-GB" sz="20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GB" sz="2000" b="1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auch</a:t>
            </a:r>
            <a:r>
              <a:rPr lang="en-GB" sz="20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[</a:t>
            </a:r>
            <a:r>
              <a:rPr lang="en-GB" sz="2000" b="1" i="1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Analysenprobe</a:t>
            </a:r>
            <a:r>
              <a:rPr lang="en-GB" sz="20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GB" sz="2000" b="1" i="1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Analysenprotokoll</a:t>
            </a:r>
            <a:r>
              <a:rPr lang="en-GB" sz="20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GB" sz="2000" b="1" i="1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Analysenreinheit</a:t>
            </a:r>
            <a:r>
              <a:rPr lang="en-GB" sz="20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, etc</a:t>
            </a:r>
            <a:r>
              <a:rPr lang="en-GB" sz="20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.]</a:t>
            </a:r>
            <a:endParaRPr lang="en-GB" sz="20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91888" y="4577923"/>
            <a:ext cx="11030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GB" sz="20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GB" sz="20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GB" sz="20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to cover – to uncover; believe – unbelievable; help – helpful; to use – useful – useless;  </a:t>
            </a:r>
            <a:endParaRPr lang="en-GB" sz="2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91888" y="5472246"/>
            <a:ext cx="111759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GB" sz="2000" b="1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          </a:t>
            </a:r>
            <a:r>
              <a:rPr lang="fr-FR" sz="2000" b="1" i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local -&gt; localiser -&gt; localisation -&gt; </a:t>
            </a:r>
            <a:r>
              <a:rPr lang="fr-FR" sz="2000" b="1" i="1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délocalisation; crédibiliser </a:t>
            </a:r>
            <a:r>
              <a:rPr lang="fr-FR" sz="2000" b="1" i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-&gt; </a:t>
            </a:r>
            <a:r>
              <a:rPr lang="fr-FR" sz="2000" b="1" i="1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décrédibiliser; global </a:t>
            </a:r>
            <a:r>
              <a:rPr lang="fr-FR" sz="2000" b="1" i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-&gt; </a:t>
            </a:r>
            <a:r>
              <a:rPr lang="fr-FR" sz="2000" b="1" i="1" dirty="0" smtClean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globalisation;</a:t>
            </a:r>
            <a:endParaRPr lang="en-GB" sz="20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8" y="1593857"/>
            <a:ext cx="583630" cy="39686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75" y="3181084"/>
            <a:ext cx="627063" cy="449388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81" y="4569558"/>
            <a:ext cx="528637" cy="343614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22" y="5628192"/>
            <a:ext cx="522496" cy="35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65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64695" y="201535"/>
            <a:ext cx="96236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Conclusion</a:t>
            </a:r>
            <a:endParaRPr lang="en-GB" sz="6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32466" y="1217198"/>
            <a:ext cx="1151244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Etymological dictionaries try to date the etymology of a given word according to concrete and reliable references;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Internal creations are included in the section of the keywords “derivatives – compounds”;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Etymological Dictionary of Egyptian </a:t>
            </a:r>
            <a:r>
              <a:rPr lang="en-GB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(</a:t>
            </a:r>
            <a:r>
              <a:rPr lang="en-GB" sz="24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EDE</a:t>
            </a:r>
            <a:r>
              <a:rPr lang="en-GB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)/</a:t>
            </a:r>
            <a:r>
              <a:rPr lang="en-GB" sz="24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GB" sz="2400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Dictionnaire</a:t>
            </a:r>
            <a:r>
              <a:rPr lang="en-GB" sz="24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GB" sz="2400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étymologique</a:t>
            </a:r>
            <a:r>
              <a:rPr lang="en-GB" sz="24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et </a:t>
            </a:r>
            <a:r>
              <a:rPr lang="en-GB" sz="2400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historique</a:t>
            </a:r>
            <a:r>
              <a:rPr lang="en-GB" sz="24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de la langue des </a:t>
            </a:r>
            <a:r>
              <a:rPr lang="en-GB" sz="2400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signes</a:t>
            </a:r>
            <a:r>
              <a:rPr lang="en-GB" sz="24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GB" sz="2400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française</a:t>
            </a:r>
            <a:r>
              <a:rPr lang="en-GB" sz="24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GB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(</a:t>
            </a:r>
            <a:r>
              <a:rPr lang="en-GB" sz="24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DEHLSF</a:t>
            </a:r>
            <a:r>
              <a:rPr lang="en-GB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)/FEW;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Derivatives and compounds are less difficult to analyse, as their components are already etymologized and as they carry in their nature a piece of etymological information;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Phenomena such as ellipses, clippings, or blends are more difficult to explain in an etymological point of view;</a:t>
            </a:r>
            <a:endParaRPr lang="en-GB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2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913" y="771525"/>
            <a:ext cx="4980308" cy="1414526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51" y="2995471"/>
            <a:ext cx="8180231" cy="286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48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zione">
  <a:themeElements>
    <a:clrScheme name="Sezion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ezion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zion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163</TotalTime>
  <Words>646</Words>
  <Application>Microsoft Office PowerPoint</Application>
  <PresentationFormat>Widescreen</PresentationFormat>
  <Paragraphs>30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</vt:lpstr>
      <vt:lpstr>Wingdings 3</vt:lpstr>
      <vt:lpstr>Sezione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cristian bianco</dc:creator>
  <cp:lastModifiedBy>cristian bianco</cp:lastModifiedBy>
  <cp:revision>17</cp:revision>
  <dcterms:created xsi:type="dcterms:W3CDTF">2016-05-01T18:19:24Z</dcterms:created>
  <dcterms:modified xsi:type="dcterms:W3CDTF">2016-05-04T13:26:39Z</dcterms:modified>
</cp:coreProperties>
</file>